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8" r:id="rId10"/>
    <p:sldId id="269" r:id="rId11"/>
    <p:sldId id="264"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7FC5B60-1155-47CF-9EA4-83EF6527F2CD}">
          <p14:sldIdLst>
            <p14:sldId id="256"/>
            <p14:sldId id="257"/>
            <p14:sldId id="258"/>
            <p14:sldId id="259"/>
            <p14:sldId id="260"/>
            <p14:sldId id="261"/>
            <p14:sldId id="262"/>
            <p14:sldId id="263"/>
            <p14:sldId id="268"/>
            <p14:sldId id="269"/>
            <p14:sldId id="264"/>
            <p14:sldId id="266"/>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6/24/2018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6/24/2018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5037" y="1122362"/>
            <a:ext cx="5142962" cy="3475395"/>
          </a:xfrm>
        </p:spPr>
        <p:txBody>
          <a:bodyPr/>
          <a:lstStyle/>
          <a:p>
            <a:pPr algn="ctr"/>
            <a:r>
              <a:rPr lang="en-US" dirty="0">
                <a:solidFill>
                  <a:schemeClr val="bg1"/>
                </a:solidFill>
                <a:latin typeface="Algerian" panose="04020705040A02060702" pitchFamily="82" charset="0"/>
              </a:rPr>
              <a:t>Welcome </a:t>
            </a:r>
            <a:br>
              <a:rPr lang="en-US" dirty="0">
                <a:solidFill>
                  <a:schemeClr val="bg1"/>
                </a:solidFill>
                <a:latin typeface="Algerian" panose="04020705040A02060702" pitchFamily="82" charset="0"/>
              </a:rPr>
            </a:br>
            <a:r>
              <a:rPr lang="en-US" dirty="0">
                <a:solidFill>
                  <a:schemeClr val="bg1"/>
                </a:solidFill>
                <a:latin typeface="Algerian" panose="04020705040A02060702" pitchFamily="82" charset="0"/>
              </a:rPr>
              <a:t>to</a:t>
            </a:r>
            <a:br>
              <a:rPr lang="en-US" dirty="0">
                <a:solidFill>
                  <a:schemeClr val="bg1"/>
                </a:solidFill>
                <a:latin typeface="Algerian" panose="04020705040A02060702" pitchFamily="82" charset="0"/>
              </a:rPr>
            </a:br>
            <a:r>
              <a:rPr lang="en-US" dirty="0">
                <a:solidFill>
                  <a:schemeClr val="bg1"/>
                </a:solidFill>
                <a:latin typeface="Algerian" panose="04020705040A02060702" pitchFamily="82" charset="0"/>
              </a:rPr>
              <a:t>Steele strong</a:t>
            </a:r>
          </a:p>
        </p:txBody>
      </p:sp>
      <p:sp>
        <p:nvSpPr>
          <p:cNvPr id="3" name="Subtitle 2"/>
          <p:cNvSpPr>
            <a:spLocks noGrp="1"/>
          </p:cNvSpPr>
          <p:nvPr>
            <p:ph type="subTitle" idx="1"/>
          </p:nvPr>
        </p:nvSpPr>
        <p:spPr>
          <a:xfrm>
            <a:off x="1876424" y="1519707"/>
            <a:ext cx="3391035" cy="3738093"/>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406" y="1519706"/>
            <a:ext cx="4031088" cy="3738093"/>
          </a:xfrm>
          <a:prstGeom prst="rect">
            <a:avLst/>
          </a:prstGeom>
        </p:spPr>
      </p:pic>
    </p:spTree>
    <p:extLst>
      <p:ext uri="{BB962C8B-B14F-4D97-AF65-F5344CB8AC3E}">
        <p14:creationId xmlns:p14="http://schemas.microsoft.com/office/powerpoint/2010/main" val="3148275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2000"/>
                <a:satMod val="150000"/>
                <a:lumMod val="150000"/>
              </a:schemeClr>
            </a:duotone>
            <a:extLst/>
          </a:blip>
          <a:stretch/>
        </a:blipFill>
        <a:effectLst/>
      </p:bgPr>
    </p:bg>
    <p:spTree>
      <p:nvGrpSpPr>
        <p:cNvPr id="1" name=""/>
        <p:cNvGrpSpPr/>
        <p:nvPr/>
      </p:nvGrpSpPr>
      <p:grpSpPr>
        <a:xfrm>
          <a:off x="0" y="0"/>
          <a:ext cx="0" cy="0"/>
          <a:chOff x="0" y="0"/>
          <a:chExt cx="0" cy="0"/>
        </a:xfrm>
      </p:grpSpPr>
      <p:pic>
        <p:nvPicPr>
          <p:cNvPr id="2056" name="Picture 2">
            <a:extLst>
              <a:ext uri="{FF2B5EF4-FFF2-40B4-BE49-F238E27FC236}">
                <a16:creationId xmlns:a16="http://schemas.microsoft.com/office/drawing/2014/main" xmlns="" id="{B252A090-B4B5-4C5C-A58E-6BD568965E9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p14="http://schemas.microsoft.com/office/powerpoint/2010/main" xmlns:a14="http://schemas.microsoft.com/office/drawing/2010/main">
                <a:solidFill>
                  <a:srgbClr val="FFFFFF"/>
                </a:solidFill>
              </a14:hiddenFill>
            </a:ext>
          </a:extLst>
        </p:spPr>
      </p:pic>
      <p:grpSp>
        <p:nvGrpSpPr>
          <p:cNvPr id="2057" name="Group 204">
            <a:extLst>
              <a:ext uri="{FF2B5EF4-FFF2-40B4-BE49-F238E27FC236}">
                <a16:creationId xmlns:a16="http://schemas.microsoft.com/office/drawing/2014/main" xmlns="" id="{CD5C0C10-1516-4274-AC2A-4968519D6036}"/>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206" name="Rectangle 5">
              <a:extLst>
                <a:ext uri="{FF2B5EF4-FFF2-40B4-BE49-F238E27FC236}">
                  <a16:creationId xmlns:a16="http://schemas.microsoft.com/office/drawing/2014/main" xmlns="" id="{74018F66-0F96-4A2C-A981-594F0365B14C}"/>
                </a:ext>
              </a:extLst>
            </p:cNvPr>
            <p:cNvSpPr>
              <a:spLocks noChangeArrowheads="1"/>
            </p:cNvSpPr>
            <p:nvPr>
              <p:extLst>
                <p:ext uri="{386F3935-93C4-4BCD-93E2-E3B085C9AB24}">
                  <p16:designElem xmlns:p16="http://schemas.microsoft.com/office/powerpoint/2015/main" xmlns="" val="1"/>
                </p:ext>
              </p:extLst>
            </p:nvPr>
          </p:nvSpPr>
          <p:spPr bwMode="auto">
            <a:xfrm>
              <a:off x="1209675" y="4763"/>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207" name="Freeform 6">
              <a:extLst>
                <a:ext uri="{FF2B5EF4-FFF2-40B4-BE49-F238E27FC236}">
                  <a16:creationId xmlns:a16="http://schemas.microsoft.com/office/drawing/2014/main" xmlns="" id="{6A411097-EFBA-4DE3-AFB4-C88A48244C49}"/>
                </a:ext>
              </a:extLst>
            </p:cNvPr>
            <p:cNvSpPr>
              <a:spLocks noEditPoints="1"/>
            </p:cNvSpPr>
            <p:nvPr>
              <p:extLst>
                <p:ext uri="{386F3935-93C4-4BCD-93E2-E3B085C9AB24}">
                  <p16:designElem xmlns:p16="http://schemas.microsoft.com/office/powerpoint/2015/main" xmlns=""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08" name="Freeform 7">
              <a:extLst>
                <a:ext uri="{FF2B5EF4-FFF2-40B4-BE49-F238E27FC236}">
                  <a16:creationId xmlns:a16="http://schemas.microsoft.com/office/drawing/2014/main" xmlns="" id="{760DE455-E6C9-47EC-B394-B2E65B29AA69}"/>
                </a:ext>
              </a:extLst>
            </p:cNvPr>
            <p:cNvSpPr>
              <a:spLocks noEditPoints="1"/>
            </p:cNvSpPr>
            <p:nvPr>
              <p:extLst>
                <p:ext uri="{386F3935-93C4-4BCD-93E2-E3B085C9AB24}">
                  <p16:designElem xmlns:p16="http://schemas.microsoft.com/office/powerpoint/2015/main" xmlns=""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09" name="Rectangle 8">
              <a:extLst>
                <a:ext uri="{FF2B5EF4-FFF2-40B4-BE49-F238E27FC236}">
                  <a16:creationId xmlns:a16="http://schemas.microsoft.com/office/drawing/2014/main" xmlns="" id="{8B7947A9-3342-4EAC-B3D2-2FCA998848DA}"/>
                </a:ext>
              </a:extLst>
            </p:cNvPr>
            <p:cNvSpPr>
              <a:spLocks noChangeArrowheads="1"/>
            </p:cNvSpPr>
            <p:nvPr>
              <p:extLst>
                <p:ext uri="{386F3935-93C4-4BCD-93E2-E3B085C9AB24}">
                  <p16:designElem xmlns:p16="http://schemas.microsoft.com/office/powerpoint/2015/main" xmlns="" val="1"/>
                </p:ext>
              </p:extLst>
            </p:nvPr>
          </p:nvSpPr>
          <p:spPr bwMode="auto">
            <a:xfrm>
              <a:off x="414338" y="9525"/>
              <a:ext cx="28575" cy="4481513"/>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210" name="Freeform 9">
              <a:extLst>
                <a:ext uri="{FF2B5EF4-FFF2-40B4-BE49-F238E27FC236}">
                  <a16:creationId xmlns:a16="http://schemas.microsoft.com/office/drawing/2014/main" xmlns="" id="{9608B82A-B2EE-40F2-AD49-81BDD4C3CD64}"/>
                </a:ext>
              </a:extLst>
            </p:cNvPr>
            <p:cNvSpPr>
              <a:spLocks noEditPoints="1"/>
            </p:cNvSpPr>
            <p:nvPr>
              <p:extLst>
                <p:ext uri="{386F3935-93C4-4BCD-93E2-E3B085C9AB24}">
                  <p16:designElem xmlns:p16="http://schemas.microsoft.com/office/powerpoint/2015/main" xmlns=""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11" name="Freeform 10">
              <a:extLst>
                <a:ext uri="{FF2B5EF4-FFF2-40B4-BE49-F238E27FC236}">
                  <a16:creationId xmlns:a16="http://schemas.microsoft.com/office/drawing/2014/main" xmlns="" id="{CEB77760-3A55-40D9-9EEF-ED08CAB74A5D}"/>
                </a:ext>
              </a:extLst>
            </p:cNvPr>
            <p:cNvSpPr/>
            <p:nvPr>
              <p:extLst>
                <p:ext uri="{386F3935-93C4-4BCD-93E2-E3B085C9AB24}">
                  <p16:designElem xmlns:p16="http://schemas.microsoft.com/office/powerpoint/2015/main" xmlns=""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12" name="Freeform 11">
              <a:extLst>
                <a:ext uri="{FF2B5EF4-FFF2-40B4-BE49-F238E27FC236}">
                  <a16:creationId xmlns:a16="http://schemas.microsoft.com/office/drawing/2014/main" xmlns="" id="{91B79468-6947-425C-99E6-B0C06984F47B}"/>
                </a:ext>
              </a:extLst>
            </p:cNvPr>
            <p:cNvSpPr/>
            <p:nvPr>
              <p:extLst>
                <p:ext uri="{386F3935-93C4-4BCD-93E2-E3B085C9AB24}">
                  <p16:designElem xmlns:p16="http://schemas.microsoft.com/office/powerpoint/2015/main" xmlns=""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13" name="Freeform 12">
              <a:extLst>
                <a:ext uri="{FF2B5EF4-FFF2-40B4-BE49-F238E27FC236}">
                  <a16:creationId xmlns:a16="http://schemas.microsoft.com/office/drawing/2014/main" xmlns="" id="{097D37CD-6496-47CF-A19B-06DBA7B35115}"/>
                </a:ext>
              </a:extLst>
            </p:cNvPr>
            <p:cNvSpPr>
              <a:spLocks noEditPoints="1"/>
            </p:cNvSpPr>
            <p:nvPr>
              <p:extLst>
                <p:ext uri="{386F3935-93C4-4BCD-93E2-E3B085C9AB24}">
                  <p16:designElem xmlns:p16="http://schemas.microsoft.com/office/powerpoint/2015/main" xmlns=""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14" name="Freeform 13">
              <a:extLst>
                <a:ext uri="{FF2B5EF4-FFF2-40B4-BE49-F238E27FC236}">
                  <a16:creationId xmlns:a16="http://schemas.microsoft.com/office/drawing/2014/main" xmlns="" id="{D1C516C0-85F0-4C10-AB1D-6C7A84710B0E}"/>
                </a:ext>
              </a:extLst>
            </p:cNvPr>
            <p:cNvSpPr/>
            <p:nvPr>
              <p:extLst>
                <p:ext uri="{386F3935-93C4-4BCD-93E2-E3B085C9AB24}">
                  <p16:designElem xmlns:p16="http://schemas.microsoft.com/office/powerpoint/2015/main" xmlns=""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15" name="Freeform 14">
              <a:extLst>
                <a:ext uri="{FF2B5EF4-FFF2-40B4-BE49-F238E27FC236}">
                  <a16:creationId xmlns:a16="http://schemas.microsoft.com/office/drawing/2014/main" xmlns="" id="{94DBD539-7669-4D5D-A253-E541FC0D5753}"/>
                </a:ext>
              </a:extLst>
            </p:cNvPr>
            <p:cNvSpPr/>
            <p:nvPr>
              <p:extLst>
                <p:ext uri="{386F3935-93C4-4BCD-93E2-E3B085C9AB24}">
                  <p16:designElem xmlns:p16="http://schemas.microsoft.com/office/powerpoint/2015/main" xmlns=""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16" name="Freeform 15">
              <a:extLst>
                <a:ext uri="{FF2B5EF4-FFF2-40B4-BE49-F238E27FC236}">
                  <a16:creationId xmlns:a16="http://schemas.microsoft.com/office/drawing/2014/main" xmlns="" id="{C2B395C2-F806-4405-8993-BBE9D733748C}"/>
                </a:ext>
              </a:extLst>
            </p:cNvPr>
            <p:cNvSpPr>
              <a:spLocks noEditPoints="1"/>
            </p:cNvSpPr>
            <p:nvPr>
              <p:extLst>
                <p:ext uri="{386F3935-93C4-4BCD-93E2-E3B085C9AB24}">
                  <p16:designElem xmlns:p16="http://schemas.microsoft.com/office/powerpoint/2015/main" xmlns=""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17" name="Freeform 16">
              <a:extLst>
                <a:ext uri="{FF2B5EF4-FFF2-40B4-BE49-F238E27FC236}">
                  <a16:creationId xmlns:a16="http://schemas.microsoft.com/office/drawing/2014/main" xmlns="" id="{77DC8B55-E095-43FA-9543-DF3FCA55E361}"/>
                </a:ext>
              </a:extLst>
            </p:cNvPr>
            <p:cNvSpPr>
              <a:spLocks noEditPoints="1"/>
            </p:cNvSpPr>
            <p:nvPr>
              <p:extLst>
                <p:ext uri="{386F3935-93C4-4BCD-93E2-E3B085C9AB24}">
                  <p16:designElem xmlns:p16="http://schemas.microsoft.com/office/powerpoint/2015/main" xmlns=""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18" name="Freeform 17">
              <a:extLst>
                <a:ext uri="{FF2B5EF4-FFF2-40B4-BE49-F238E27FC236}">
                  <a16:creationId xmlns:a16="http://schemas.microsoft.com/office/drawing/2014/main" xmlns="" id="{DC0B34ED-F002-44CA-BD67-6A07B2DED7BA}"/>
                </a:ext>
              </a:extLst>
            </p:cNvPr>
            <p:cNvSpPr/>
            <p:nvPr>
              <p:extLst>
                <p:ext uri="{386F3935-93C4-4BCD-93E2-E3B085C9AB24}">
                  <p16:designElem xmlns:p16="http://schemas.microsoft.com/office/powerpoint/2015/main" xmlns=""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19" name="Freeform 18">
              <a:extLst>
                <a:ext uri="{FF2B5EF4-FFF2-40B4-BE49-F238E27FC236}">
                  <a16:creationId xmlns:a16="http://schemas.microsoft.com/office/drawing/2014/main" xmlns="" id="{C6836F24-30CC-4498-A733-109098CA531F}"/>
                </a:ext>
              </a:extLst>
            </p:cNvPr>
            <p:cNvSpPr>
              <a:spLocks noEditPoints="1"/>
            </p:cNvSpPr>
            <p:nvPr>
              <p:extLst>
                <p:ext uri="{386F3935-93C4-4BCD-93E2-E3B085C9AB24}">
                  <p16:designElem xmlns:p16="http://schemas.microsoft.com/office/powerpoint/2015/main" xmlns=""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20" name="Freeform 19">
              <a:extLst>
                <a:ext uri="{FF2B5EF4-FFF2-40B4-BE49-F238E27FC236}">
                  <a16:creationId xmlns:a16="http://schemas.microsoft.com/office/drawing/2014/main" xmlns="" id="{285628DB-ACA2-46DF-9D3B-733E7495E1DF}"/>
                </a:ext>
              </a:extLst>
            </p:cNvPr>
            <p:cNvSpPr/>
            <p:nvPr>
              <p:extLst>
                <p:ext uri="{386F3935-93C4-4BCD-93E2-E3B085C9AB24}">
                  <p16:designElem xmlns:p16="http://schemas.microsoft.com/office/powerpoint/2015/main" xmlns=""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21" name="Freeform 20">
              <a:extLst>
                <a:ext uri="{FF2B5EF4-FFF2-40B4-BE49-F238E27FC236}">
                  <a16:creationId xmlns:a16="http://schemas.microsoft.com/office/drawing/2014/main" xmlns="" id="{277546CB-2617-4D51-9220-99550A700F3B}"/>
                </a:ext>
              </a:extLst>
            </p:cNvPr>
            <p:cNvSpPr>
              <a:spLocks noEditPoints="1"/>
            </p:cNvSpPr>
            <p:nvPr>
              <p:extLst>
                <p:ext uri="{386F3935-93C4-4BCD-93E2-E3B085C9AB24}">
                  <p16:designElem xmlns:p16="http://schemas.microsoft.com/office/powerpoint/2015/main" xmlns=""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22" name="Freeform 21">
              <a:extLst>
                <a:ext uri="{FF2B5EF4-FFF2-40B4-BE49-F238E27FC236}">
                  <a16:creationId xmlns:a16="http://schemas.microsoft.com/office/drawing/2014/main" xmlns="" id="{798F517C-D47C-4120-BF04-CEA1FF6100DE}"/>
                </a:ext>
              </a:extLst>
            </p:cNvPr>
            <p:cNvSpPr>
              <a:spLocks noEditPoints="1"/>
            </p:cNvSpPr>
            <p:nvPr>
              <p:extLst>
                <p:ext uri="{386F3935-93C4-4BCD-93E2-E3B085C9AB24}">
                  <p16:designElem xmlns:p16="http://schemas.microsoft.com/office/powerpoint/2015/main" xmlns=""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23" name="Freeform 22">
              <a:extLst>
                <a:ext uri="{FF2B5EF4-FFF2-40B4-BE49-F238E27FC236}">
                  <a16:creationId xmlns:a16="http://schemas.microsoft.com/office/drawing/2014/main" xmlns="" id="{2A53B138-71D1-4A7D-B8B0-3991C40165CC}"/>
                </a:ext>
              </a:extLst>
            </p:cNvPr>
            <p:cNvSpPr/>
            <p:nvPr>
              <p:extLst>
                <p:ext uri="{386F3935-93C4-4BCD-93E2-E3B085C9AB24}">
                  <p16:designElem xmlns:p16="http://schemas.microsoft.com/office/powerpoint/2015/main" xmlns=""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24" name="Freeform 23">
              <a:extLst>
                <a:ext uri="{FF2B5EF4-FFF2-40B4-BE49-F238E27FC236}">
                  <a16:creationId xmlns:a16="http://schemas.microsoft.com/office/drawing/2014/main" xmlns="" id="{9D6D0FE5-6C34-4B42-B444-33A1906EEF25}"/>
                </a:ext>
              </a:extLst>
            </p:cNvPr>
            <p:cNvSpPr>
              <a:spLocks noEditPoints="1"/>
            </p:cNvSpPr>
            <p:nvPr>
              <p:extLst>
                <p:ext uri="{386F3935-93C4-4BCD-93E2-E3B085C9AB24}">
                  <p16:designElem xmlns:p16="http://schemas.microsoft.com/office/powerpoint/2015/main" xmlns=""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25" name="Freeform 24">
              <a:extLst>
                <a:ext uri="{FF2B5EF4-FFF2-40B4-BE49-F238E27FC236}">
                  <a16:creationId xmlns:a16="http://schemas.microsoft.com/office/drawing/2014/main" xmlns="" id="{D935030F-D4E0-4111-9A49-B6A68F2C7A60}"/>
                </a:ext>
              </a:extLst>
            </p:cNvPr>
            <p:cNvSpPr>
              <a:spLocks noEditPoints="1"/>
            </p:cNvSpPr>
            <p:nvPr>
              <p:extLst>
                <p:ext uri="{386F3935-93C4-4BCD-93E2-E3B085C9AB24}">
                  <p16:designElem xmlns:p16="http://schemas.microsoft.com/office/powerpoint/2015/main" xmlns=""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26" name="Freeform 25">
              <a:extLst>
                <a:ext uri="{FF2B5EF4-FFF2-40B4-BE49-F238E27FC236}">
                  <a16:creationId xmlns:a16="http://schemas.microsoft.com/office/drawing/2014/main" xmlns="" id="{B63E13DC-2D76-46BC-B571-1B91B5406326}"/>
                </a:ext>
              </a:extLst>
            </p:cNvPr>
            <p:cNvSpPr/>
            <p:nvPr>
              <p:extLst>
                <p:ext uri="{386F3935-93C4-4BCD-93E2-E3B085C9AB24}">
                  <p16:designElem xmlns:p16="http://schemas.microsoft.com/office/powerpoint/2015/main" xmlns=""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27" name="Freeform 26">
              <a:extLst>
                <a:ext uri="{FF2B5EF4-FFF2-40B4-BE49-F238E27FC236}">
                  <a16:creationId xmlns:a16="http://schemas.microsoft.com/office/drawing/2014/main" xmlns="" id="{89E4E6D9-3A82-4A38-A4EC-05E5C360F9F3}"/>
                </a:ext>
              </a:extLst>
            </p:cNvPr>
            <p:cNvSpPr>
              <a:spLocks noEditPoints="1"/>
            </p:cNvSpPr>
            <p:nvPr>
              <p:extLst>
                <p:ext uri="{386F3935-93C4-4BCD-93E2-E3B085C9AB24}">
                  <p16:designElem xmlns:p16="http://schemas.microsoft.com/office/powerpoint/2015/main" xmlns=""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28" name="Freeform 27">
              <a:extLst>
                <a:ext uri="{FF2B5EF4-FFF2-40B4-BE49-F238E27FC236}">
                  <a16:creationId xmlns:a16="http://schemas.microsoft.com/office/drawing/2014/main" xmlns="" id="{B101AA67-AB36-46F2-847B-407CF49A6BA7}"/>
                </a:ext>
              </a:extLst>
            </p:cNvPr>
            <p:cNvSpPr/>
            <p:nvPr>
              <p:extLst>
                <p:ext uri="{386F3935-93C4-4BCD-93E2-E3B085C9AB24}">
                  <p16:designElem xmlns:p16="http://schemas.microsoft.com/office/powerpoint/2015/main" xmlns=""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29" name="Freeform 28">
              <a:extLst>
                <a:ext uri="{FF2B5EF4-FFF2-40B4-BE49-F238E27FC236}">
                  <a16:creationId xmlns:a16="http://schemas.microsoft.com/office/drawing/2014/main" xmlns="" id="{2A3D0346-626C-472F-A36F-349AD778E3A4}"/>
                </a:ext>
              </a:extLst>
            </p:cNvPr>
            <p:cNvSpPr>
              <a:spLocks noEditPoints="1"/>
            </p:cNvSpPr>
            <p:nvPr>
              <p:extLst>
                <p:ext uri="{386F3935-93C4-4BCD-93E2-E3B085C9AB24}">
                  <p16:designElem xmlns:p16="http://schemas.microsoft.com/office/powerpoint/2015/main" xmlns=""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30" name="Freeform 29">
              <a:extLst>
                <a:ext uri="{FF2B5EF4-FFF2-40B4-BE49-F238E27FC236}">
                  <a16:creationId xmlns:a16="http://schemas.microsoft.com/office/drawing/2014/main" xmlns="" id="{CAD7D38B-EA03-4235-B924-86D848BE4D71}"/>
                </a:ext>
              </a:extLst>
            </p:cNvPr>
            <p:cNvSpPr/>
            <p:nvPr>
              <p:extLst>
                <p:ext uri="{386F3935-93C4-4BCD-93E2-E3B085C9AB24}">
                  <p16:designElem xmlns:p16="http://schemas.microsoft.com/office/powerpoint/2015/main" xmlns=""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31" name="Freeform 30">
              <a:extLst>
                <a:ext uri="{FF2B5EF4-FFF2-40B4-BE49-F238E27FC236}">
                  <a16:creationId xmlns:a16="http://schemas.microsoft.com/office/drawing/2014/main" xmlns="" id="{4BB6C6E6-9A1F-42BF-B845-12038C200029}"/>
                </a:ext>
              </a:extLst>
            </p:cNvPr>
            <p:cNvSpPr>
              <a:spLocks noEditPoints="1"/>
            </p:cNvSpPr>
            <p:nvPr>
              <p:extLst>
                <p:ext uri="{386F3935-93C4-4BCD-93E2-E3B085C9AB24}">
                  <p16:designElem xmlns:p16="http://schemas.microsoft.com/office/powerpoint/2015/main" xmlns=""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32" name="Freeform 31">
              <a:extLst>
                <a:ext uri="{FF2B5EF4-FFF2-40B4-BE49-F238E27FC236}">
                  <a16:creationId xmlns:a16="http://schemas.microsoft.com/office/drawing/2014/main" xmlns="" id="{2BF66F68-36B7-40F6-B562-CD9255B440A4}"/>
                </a:ext>
              </a:extLst>
            </p:cNvPr>
            <p:cNvSpPr/>
            <p:nvPr>
              <p:extLst>
                <p:ext uri="{386F3935-93C4-4BCD-93E2-E3B085C9AB24}">
                  <p16:designElem xmlns:p16="http://schemas.microsoft.com/office/powerpoint/2015/main" xmlns=""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33" name="Freeform 32">
              <a:extLst>
                <a:ext uri="{FF2B5EF4-FFF2-40B4-BE49-F238E27FC236}">
                  <a16:creationId xmlns:a16="http://schemas.microsoft.com/office/drawing/2014/main" xmlns="" id="{1E47B600-A5F7-4698-9CB7-9620BF1E14FE}"/>
                </a:ext>
              </a:extLst>
            </p:cNvPr>
            <p:cNvSpPr>
              <a:spLocks noEditPoints="1"/>
            </p:cNvSpPr>
            <p:nvPr>
              <p:extLst>
                <p:ext uri="{386F3935-93C4-4BCD-93E2-E3B085C9AB24}">
                  <p16:designElem xmlns:p16="http://schemas.microsoft.com/office/powerpoint/2015/main" xmlns=""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34" name="Rectangle 33">
              <a:extLst>
                <a:ext uri="{FF2B5EF4-FFF2-40B4-BE49-F238E27FC236}">
                  <a16:creationId xmlns:a16="http://schemas.microsoft.com/office/drawing/2014/main" xmlns="" id="{4A2808D8-527E-4C3C-BB8E-CA8C6D746418}"/>
                </a:ext>
              </a:extLst>
            </p:cNvPr>
            <p:cNvSpPr>
              <a:spLocks noChangeArrowheads="1"/>
            </p:cNvSpPr>
            <p:nvPr>
              <p:extLst>
                <p:ext uri="{386F3935-93C4-4BCD-93E2-E3B085C9AB24}">
                  <p16:designElem xmlns:p16="http://schemas.microsoft.com/office/powerpoint/2015/main" xmlns="" val="1"/>
                </p:ext>
              </p:extLst>
            </p:nvPr>
          </p:nvSpPr>
          <p:spPr bwMode="auto">
            <a:xfrm>
              <a:off x="642938" y="6610350"/>
              <a:ext cx="23813" cy="242888"/>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235" name="Freeform 34">
              <a:extLst>
                <a:ext uri="{FF2B5EF4-FFF2-40B4-BE49-F238E27FC236}">
                  <a16:creationId xmlns:a16="http://schemas.microsoft.com/office/drawing/2014/main" xmlns="" id="{B50405FF-DA21-429C-AB25-8BF16308C912}"/>
                </a:ext>
              </a:extLst>
            </p:cNvPr>
            <p:cNvSpPr>
              <a:spLocks noEditPoints="1"/>
            </p:cNvSpPr>
            <p:nvPr>
              <p:extLst>
                <p:ext uri="{386F3935-93C4-4BCD-93E2-E3B085C9AB24}">
                  <p16:designElem xmlns:p16="http://schemas.microsoft.com/office/powerpoint/2015/main" xmlns=""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36" name="Freeform 35">
              <a:extLst>
                <a:ext uri="{FF2B5EF4-FFF2-40B4-BE49-F238E27FC236}">
                  <a16:creationId xmlns:a16="http://schemas.microsoft.com/office/drawing/2014/main" xmlns="" id="{1BD3BCA6-39B9-47BB-9A95-14408299FAAB}"/>
                </a:ext>
              </a:extLst>
            </p:cNvPr>
            <p:cNvSpPr/>
            <p:nvPr>
              <p:extLst>
                <p:ext uri="{386F3935-93C4-4BCD-93E2-E3B085C9AB24}">
                  <p16:designElem xmlns:p16="http://schemas.microsoft.com/office/powerpoint/2015/main" xmlns=""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37" name="Freeform 36">
              <a:extLst>
                <a:ext uri="{FF2B5EF4-FFF2-40B4-BE49-F238E27FC236}">
                  <a16:creationId xmlns:a16="http://schemas.microsoft.com/office/drawing/2014/main" xmlns="" id="{C00FEA8B-9794-4C8F-B599-6D5BC7B27CF5}"/>
                </a:ext>
              </a:extLst>
            </p:cNvPr>
            <p:cNvSpPr/>
            <p:nvPr>
              <p:extLst>
                <p:ext uri="{386F3935-93C4-4BCD-93E2-E3B085C9AB24}">
                  <p16:designElem xmlns:p16="http://schemas.microsoft.com/office/powerpoint/2015/main" xmlns=""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38" name="Freeform 37">
              <a:extLst>
                <a:ext uri="{FF2B5EF4-FFF2-40B4-BE49-F238E27FC236}">
                  <a16:creationId xmlns:a16="http://schemas.microsoft.com/office/drawing/2014/main" xmlns="" id="{2378FB23-F6B2-4552-8301-E4191B4050F2}"/>
                </a:ext>
              </a:extLst>
            </p:cNvPr>
            <p:cNvSpPr>
              <a:spLocks noEditPoints="1"/>
            </p:cNvSpPr>
            <p:nvPr>
              <p:extLst>
                <p:ext uri="{386F3935-93C4-4BCD-93E2-E3B085C9AB24}">
                  <p16:designElem xmlns:p16="http://schemas.microsoft.com/office/powerpoint/2015/main" xmlns=""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39" name="Freeform 38">
              <a:extLst>
                <a:ext uri="{FF2B5EF4-FFF2-40B4-BE49-F238E27FC236}">
                  <a16:creationId xmlns:a16="http://schemas.microsoft.com/office/drawing/2014/main" xmlns="" id="{38996E56-63D0-448C-8519-66537EE6B006}"/>
                </a:ext>
              </a:extLst>
            </p:cNvPr>
            <p:cNvSpPr/>
            <p:nvPr>
              <p:extLst>
                <p:ext uri="{386F3935-93C4-4BCD-93E2-E3B085C9AB24}">
                  <p16:designElem xmlns:p16="http://schemas.microsoft.com/office/powerpoint/2015/main" xmlns=""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40" name="Freeform 39">
              <a:extLst>
                <a:ext uri="{FF2B5EF4-FFF2-40B4-BE49-F238E27FC236}">
                  <a16:creationId xmlns:a16="http://schemas.microsoft.com/office/drawing/2014/main" xmlns="" id="{B251095A-B8E7-4736-BA17-FC3B03D8FC14}"/>
                </a:ext>
              </a:extLst>
            </p:cNvPr>
            <p:cNvSpPr/>
            <p:nvPr>
              <p:extLst>
                <p:ext uri="{386F3935-93C4-4BCD-93E2-E3B085C9AB24}">
                  <p16:designElem xmlns:p16="http://schemas.microsoft.com/office/powerpoint/2015/main" xmlns=""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41" name="Freeform 40">
              <a:extLst>
                <a:ext uri="{FF2B5EF4-FFF2-40B4-BE49-F238E27FC236}">
                  <a16:creationId xmlns:a16="http://schemas.microsoft.com/office/drawing/2014/main" xmlns="" id="{D803C322-43B1-47DE-8F81-8376843BDE04}"/>
                </a:ext>
              </a:extLst>
            </p:cNvPr>
            <p:cNvSpPr>
              <a:spLocks noEditPoints="1"/>
            </p:cNvSpPr>
            <p:nvPr>
              <p:extLst>
                <p:ext uri="{386F3935-93C4-4BCD-93E2-E3B085C9AB24}">
                  <p16:designElem xmlns:p16="http://schemas.microsoft.com/office/powerpoint/2015/main" xmlns=""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42" name="Freeform 41">
              <a:extLst>
                <a:ext uri="{FF2B5EF4-FFF2-40B4-BE49-F238E27FC236}">
                  <a16:creationId xmlns:a16="http://schemas.microsoft.com/office/drawing/2014/main" xmlns="" id="{75D824B7-B52E-461D-BD7F-D8A7125067FB}"/>
                </a:ext>
              </a:extLst>
            </p:cNvPr>
            <p:cNvSpPr/>
            <p:nvPr>
              <p:extLst>
                <p:ext uri="{386F3935-93C4-4BCD-93E2-E3B085C9AB24}">
                  <p16:designElem xmlns:p16="http://schemas.microsoft.com/office/powerpoint/2015/main" xmlns=""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43" name="Freeform 42">
              <a:extLst>
                <a:ext uri="{FF2B5EF4-FFF2-40B4-BE49-F238E27FC236}">
                  <a16:creationId xmlns:a16="http://schemas.microsoft.com/office/drawing/2014/main" xmlns="" id="{A49C1D10-DB65-4E13-A8BB-BB500C5B0366}"/>
                </a:ext>
              </a:extLst>
            </p:cNvPr>
            <p:cNvSpPr>
              <a:spLocks noEditPoints="1"/>
            </p:cNvSpPr>
            <p:nvPr>
              <p:extLst>
                <p:ext uri="{386F3935-93C4-4BCD-93E2-E3B085C9AB24}">
                  <p16:designElem xmlns:p16="http://schemas.microsoft.com/office/powerpoint/2015/main" xmlns=""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44" name="Freeform 43">
              <a:extLst>
                <a:ext uri="{FF2B5EF4-FFF2-40B4-BE49-F238E27FC236}">
                  <a16:creationId xmlns:a16="http://schemas.microsoft.com/office/drawing/2014/main" xmlns="" id="{7E476A98-C365-4E85-A477-4CF9FC034A8C}"/>
                </a:ext>
              </a:extLst>
            </p:cNvPr>
            <p:cNvSpPr/>
            <p:nvPr>
              <p:extLst>
                <p:ext uri="{386F3935-93C4-4BCD-93E2-E3B085C9AB24}">
                  <p16:designElem xmlns:p16="http://schemas.microsoft.com/office/powerpoint/2015/main" xmlns=""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45" name="Freeform 44">
              <a:extLst>
                <a:ext uri="{FF2B5EF4-FFF2-40B4-BE49-F238E27FC236}">
                  <a16:creationId xmlns:a16="http://schemas.microsoft.com/office/drawing/2014/main" xmlns="" id="{6B11A047-8643-41D7-942B-943654023271}"/>
                </a:ext>
              </a:extLst>
            </p:cNvPr>
            <p:cNvSpPr>
              <a:spLocks noEditPoints="1"/>
            </p:cNvSpPr>
            <p:nvPr>
              <p:extLst>
                <p:ext uri="{386F3935-93C4-4BCD-93E2-E3B085C9AB24}">
                  <p16:designElem xmlns:p16="http://schemas.microsoft.com/office/powerpoint/2015/main" xmlns=""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46" name="Rectangle 45">
              <a:extLst>
                <a:ext uri="{FF2B5EF4-FFF2-40B4-BE49-F238E27FC236}">
                  <a16:creationId xmlns:a16="http://schemas.microsoft.com/office/drawing/2014/main" xmlns="" id="{731FEC39-D1D8-4D04-A6B0-D1C4C92358F4}"/>
                </a:ext>
              </a:extLst>
            </p:cNvPr>
            <p:cNvSpPr>
              <a:spLocks noChangeArrowheads="1"/>
            </p:cNvSpPr>
            <p:nvPr>
              <p:extLst>
                <p:ext uri="{386F3935-93C4-4BCD-93E2-E3B085C9AB24}">
                  <p16:designElem xmlns:p16="http://schemas.microsoft.com/office/powerpoint/2015/main" xmlns="" val="1"/>
                </p:ext>
              </p:extLst>
            </p:nvPr>
          </p:nvSpPr>
          <p:spPr bwMode="auto">
            <a:xfrm>
              <a:off x="1228725" y="4662488"/>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247" name="Freeform 46">
              <a:extLst>
                <a:ext uri="{FF2B5EF4-FFF2-40B4-BE49-F238E27FC236}">
                  <a16:creationId xmlns:a16="http://schemas.microsoft.com/office/drawing/2014/main" xmlns="" id="{6F0CCB0B-C0DD-4FBE-94CB-BA3D85AF9DBF}"/>
                </a:ext>
              </a:extLst>
            </p:cNvPr>
            <p:cNvSpPr/>
            <p:nvPr>
              <p:extLst>
                <p:ext uri="{386F3935-93C4-4BCD-93E2-E3B085C9AB24}">
                  <p16:designElem xmlns:p16="http://schemas.microsoft.com/office/powerpoint/2015/main" xmlns=""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48" name="Freeform 47">
              <a:extLst>
                <a:ext uri="{FF2B5EF4-FFF2-40B4-BE49-F238E27FC236}">
                  <a16:creationId xmlns:a16="http://schemas.microsoft.com/office/drawing/2014/main" xmlns="" id="{0FC31C6B-2416-4AA0-9268-9B5E9EE06A3F}"/>
                </a:ext>
              </a:extLst>
            </p:cNvPr>
            <p:cNvSpPr>
              <a:spLocks noEditPoints="1"/>
            </p:cNvSpPr>
            <p:nvPr>
              <p:extLst>
                <p:ext uri="{386F3935-93C4-4BCD-93E2-E3B085C9AB24}">
                  <p16:designElem xmlns:p16="http://schemas.microsoft.com/office/powerpoint/2015/main" xmlns=""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49" name="Freeform 48">
              <a:extLst>
                <a:ext uri="{FF2B5EF4-FFF2-40B4-BE49-F238E27FC236}">
                  <a16:creationId xmlns:a16="http://schemas.microsoft.com/office/drawing/2014/main" xmlns="" id="{ADF1BBB6-724F-4025-905D-6847990F362A}"/>
                </a:ext>
              </a:extLst>
            </p:cNvPr>
            <p:cNvSpPr/>
            <p:nvPr>
              <p:extLst>
                <p:ext uri="{386F3935-93C4-4BCD-93E2-E3B085C9AB24}">
                  <p16:designElem xmlns:p16="http://schemas.microsoft.com/office/powerpoint/2015/main" xmlns=""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50" name="Freeform 49">
              <a:extLst>
                <a:ext uri="{FF2B5EF4-FFF2-40B4-BE49-F238E27FC236}">
                  <a16:creationId xmlns:a16="http://schemas.microsoft.com/office/drawing/2014/main" xmlns="" id="{380F1542-3E0D-4344-8B50-AF08DAC1E18B}"/>
                </a:ext>
              </a:extLst>
            </p:cNvPr>
            <p:cNvSpPr>
              <a:spLocks noEditPoints="1"/>
            </p:cNvSpPr>
            <p:nvPr>
              <p:extLst>
                <p:ext uri="{386F3935-93C4-4BCD-93E2-E3B085C9AB24}">
                  <p16:designElem xmlns:p16="http://schemas.microsoft.com/office/powerpoint/2015/main" xmlns=""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51" name="Freeform 50">
              <a:extLst>
                <a:ext uri="{FF2B5EF4-FFF2-40B4-BE49-F238E27FC236}">
                  <a16:creationId xmlns:a16="http://schemas.microsoft.com/office/drawing/2014/main" xmlns="" id="{824446DA-F350-4044-8646-8E208972C284}"/>
                </a:ext>
              </a:extLst>
            </p:cNvPr>
            <p:cNvSpPr>
              <a:spLocks noEditPoints="1"/>
            </p:cNvSpPr>
            <p:nvPr>
              <p:extLst>
                <p:ext uri="{386F3935-93C4-4BCD-93E2-E3B085C9AB24}">
                  <p16:designElem xmlns:p16="http://schemas.microsoft.com/office/powerpoint/2015/main" xmlns=""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52" name="Freeform 51">
              <a:extLst>
                <a:ext uri="{FF2B5EF4-FFF2-40B4-BE49-F238E27FC236}">
                  <a16:creationId xmlns:a16="http://schemas.microsoft.com/office/drawing/2014/main" xmlns="" id="{44C75F67-349F-4EA4-85B4-1B1DFAFC8518}"/>
                </a:ext>
              </a:extLst>
            </p:cNvPr>
            <p:cNvSpPr/>
            <p:nvPr>
              <p:extLst>
                <p:ext uri="{386F3935-93C4-4BCD-93E2-E3B085C9AB24}">
                  <p16:designElem xmlns:p16="http://schemas.microsoft.com/office/powerpoint/2015/main" xmlns=""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53" name="Freeform 52">
              <a:extLst>
                <a:ext uri="{FF2B5EF4-FFF2-40B4-BE49-F238E27FC236}">
                  <a16:creationId xmlns:a16="http://schemas.microsoft.com/office/drawing/2014/main" xmlns="" id="{25447D67-2E3D-4583-A1E0-FC945542346E}"/>
                </a:ext>
              </a:extLst>
            </p:cNvPr>
            <p:cNvSpPr/>
            <p:nvPr>
              <p:extLst>
                <p:ext uri="{386F3935-93C4-4BCD-93E2-E3B085C9AB24}">
                  <p16:designElem xmlns:p16="http://schemas.microsoft.com/office/powerpoint/2015/main" xmlns=""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54" name="Freeform 53">
              <a:extLst>
                <a:ext uri="{FF2B5EF4-FFF2-40B4-BE49-F238E27FC236}">
                  <a16:creationId xmlns:a16="http://schemas.microsoft.com/office/drawing/2014/main" xmlns="" id="{5F7039AB-8594-4ADB-8676-06822D5C7223}"/>
                </a:ext>
              </a:extLst>
            </p:cNvPr>
            <p:cNvSpPr>
              <a:spLocks noEditPoints="1"/>
            </p:cNvSpPr>
            <p:nvPr>
              <p:extLst>
                <p:ext uri="{386F3935-93C4-4BCD-93E2-E3B085C9AB24}">
                  <p16:designElem xmlns:p16="http://schemas.microsoft.com/office/powerpoint/2015/main" xmlns=""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55" name="Freeform 54">
              <a:extLst>
                <a:ext uri="{FF2B5EF4-FFF2-40B4-BE49-F238E27FC236}">
                  <a16:creationId xmlns:a16="http://schemas.microsoft.com/office/drawing/2014/main" xmlns="" id="{CC7323C1-C5E4-4C27-BED4-42F2531E67C7}"/>
                </a:ext>
              </a:extLst>
            </p:cNvPr>
            <p:cNvSpPr>
              <a:spLocks noEditPoints="1"/>
            </p:cNvSpPr>
            <p:nvPr>
              <p:extLst>
                <p:ext uri="{386F3935-93C4-4BCD-93E2-E3B085C9AB24}">
                  <p16:designElem xmlns:p16="http://schemas.microsoft.com/office/powerpoint/2015/main" xmlns=""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56" name="Freeform 55">
              <a:extLst>
                <a:ext uri="{FF2B5EF4-FFF2-40B4-BE49-F238E27FC236}">
                  <a16:creationId xmlns:a16="http://schemas.microsoft.com/office/drawing/2014/main" xmlns="" id="{2F1F59E8-65C6-42E9-9C94-45FC6793EAF0}"/>
                </a:ext>
              </a:extLst>
            </p:cNvPr>
            <p:cNvSpPr/>
            <p:nvPr>
              <p:extLst>
                <p:ext uri="{386F3935-93C4-4BCD-93E2-E3B085C9AB24}">
                  <p16:designElem xmlns:p16="http://schemas.microsoft.com/office/powerpoint/2015/main" xmlns=""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57" name="Freeform 56">
              <a:extLst>
                <a:ext uri="{FF2B5EF4-FFF2-40B4-BE49-F238E27FC236}">
                  <a16:creationId xmlns:a16="http://schemas.microsoft.com/office/drawing/2014/main" xmlns="" id="{224A24E4-D28A-4EA2-A567-E37A5DA01E24}"/>
                </a:ext>
              </a:extLst>
            </p:cNvPr>
            <p:cNvSpPr>
              <a:spLocks noEditPoints="1"/>
            </p:cNvSpPr>
            <p:nvPr>
              <p:extLst>
                <p:ext uri="{386F3935-93C4-4BCD-93E2-E3B085C9AB24}">
                  <p16:designElem xmlns:p16="http://schemas.microsoft.com/office/powerpoint/2015/main" xmlns=""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58" name="Freeform 57">
              <a:extLst>
                <a:ext uri="{FF2B5EF4-FFF2-40B4-BE49-F238E27FC236}">
                  <a16:creationId xmlns:a16="http://schemas.microsoft.com/office/drawing/2014/main" xmlns="" id="{AE33CBE7-6E4B-42F0-9656-42AD6D6A841A}"/>
                </a:ext>
              </a:extLst>
            </p:cNvPr>
            <p:cNvSpPr/>
            <p:nvPr>
              <p:extLst>
                <p:ext uri="{386F3935-93C4-4BCD-93E2-E3B085C9AB24}">
                  <p16:designElem xmlns:p16="http://schemas.microsoft.com/office/powerpoint/2015/main" xmlns=""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59" name="Freeform 58">
              <a:extLst>
                <a:ext uri="{FF2B5EF4-FFF2-40B4-BE49-F238E27FC236}">
                  <a16:creationId xmlns:a16="http://schemas.microsoft.com/office/drawing/2014/main" xmlns="" id="{BF0E7F21-2B2D-4A2F-8E99-C5DE5E1BEBD6}"/>
                </a:ext>
              </a:extLst>
            </p:cNvPr>
            <p:cNvSpPr>
              <a:spLocks noEditPoints="1"/>
            </p:cNvSpPr>
            <p:nvPr>
              <p:extLst>
                <p:ext uri="{386F3935-93C4-4BCD-93E2-E3B085C9AB24}">
                  <p16:designElem xmlns:p16="http://schemas.microsoft.com/office/powerpoint/2015/main" xmlns=""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grpSp>
      <p:grpSp>
        <p:nvGrpSpPr>
          <p:cNvPr id="2058" name="Group 260">
            <a:extLst>
              <a:ext uri="{FF2B5EF4-FFF2-40B4-BE49-F238E27FC236}">
                <a16:creationId xmlns:a16="http://schemas.microsoft.com/office/drawing/2014/main" xmlns="" id="{6D380098-D09C-4D90-A252-0761E0DF52DF}"/>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
            <a:ext cx="12192003" cy="6858001"/>
            <a:chOff x="0" y="-1"/>
            <a:chExt cx="12192003" cy="6858001"/>
          </a:xfrm>
        </p:grpSpPr>
        <p:sp useBgFill="1">
          <p:nvSpPr>
            <p:cNvPr id="262" name="Rectangle 261">
              <a:extLst>
                <a:ext uri="{FF2B5EF4-FFF2-40B4-BE49-F238E27FC236}">
                  <a16:creationId xmlns:a16="http://schemas.microsoft.com/office/drawing/2014/main" xmlns="" id="{C9051EA9-9F26-4902-8955-1C5E7C50D7E1}"/>
                </a:ext>
              </a:extLst>
            </p:cNvPr>
            <p:cNvSpPr/>
            <p:nvPr>
              <p:extLst>
                <p:ext uri="{386F3935-93C4-4BCD-93E2-E3B085C9AB24}">
                  <p16:designElem xmlns:p16="http://schemas.microsoft.com/office/powerpoint/2015/main" xmlns=""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3" name="Picture 2">
              <a:extLst>
                <a:ext uri="{FF2B5EF4-FFF2-40B4-BE49-F238E27FC236}">
                  <a16:creationId xmlns:a16="http://schemas.microsoft.com/office/drawing/2014/main" xmlns="" id="{497CD9A4-5BC6-4A6D-B07E-C6523482601E}"/>
                </a:ext>
              </a:extLst>
            </p:cNvPr>
            <p:cNvPicPr>
              <a:picLocks noChangeAspect="1" noChangeArrowheads="1"/>
            </p:cNvPicPr>
            <p:nvPr>
              <p:extLst>
                <p:ext uri="{386F3935-93C4-4BCD-93E2-E3B085C9AB24}">
                  <p16:designElem xmlns:p16="http://schemas.microsoft.com/office/powerpoint/2015/main" xmlns=""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Lst>
          </p:spPr>
        </p:pic>
      </p:grpSp>
      <p:grpSp>
        <p:nvGrpSpPr>
          <p:cNvPr id="2059" name="Group 264">
            <a:extLst>
              <a:ext uri="{FF2B5EF4-FFF2-40B4-BE49-F238E27FC236}">
                <a16:creationId xmlns:a16="http://schemas.microsoft.com/office/drawing/2014/main" xmlns="" id="{8B30836A-21D4-4FE3-8886-0A6F95AE78AD}"/>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66" name="Rectangle 5">
              <a:extLst>
                <a:ext uri="{FF2B5EF4-FFF2-40B4-BE49-F238E27FC236}">
                  <a16:creationId xmlns:a16="http://schemas.microsoft.com/office/drawing/2014/main" xmlns="" id="{0FCFA24A-CDCF-4A6A-8057-7723BE208CA8}"/>
                </a:ext>
              </a:extLst>
            </p:cNvPr>
            <p:cNvSpPr>
              <a:spLocks noChangeArrowheads="1"/>
            </p:cNvSpPr>
            <p:nvPr>
              <p:extLst>
                <p:ext uri="{386F3935-93C4-4BCD-93E2-E3B085C9AB24}">
                  <p16:designElem xmlns:p16="http://schemas.microsoft.com/office/powerpoint/2015/main" xmlns="" val="1"/>
                </p:ext>
              </p:extLst>
            </p:nvPr>
          </p:nvSpPr>
          <p:spPr bwMode="auto">
            <a:xfrm>
              <a:off x="114300" y="4763"/>
              <a:ext cx="23813" cy="2181225"/>
            </a:xfrm>
            <a:prstGeom prst="rect">
              <a:avLst/>
            </a:pr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miter lim="800000"/>
                  <a:headEnd/>
                  <a:tailEnd/>
                </a14:hiddenLine>
              </a:ext>
            </a:extLst>
          </p:spPr>
        </p:sp>
        <p:sp>
          <p:nvSpPr>
            <p:cNvPr id="267" name="Freeform 6">
              <a:extLst>
                <a:ext uri="{FF2B5EF4-FFF2-40B4-BE49-F238E27FC236}">
                  <a16:creationId xmlns:a16="http://schemas.microsoft.com/office/drawing/2014/main" xmlns="" id="{0E161D97-A509-4CED-A922-7311C2A437BD}"/>
                </a:ext>
              </a:extLst>
            </p:cNvPr>
            <p:cNvSpPr>
              <a:spLocks noEditPoints="1"/>
            </p:cNvSpPr>
            <p:nvPr>
              <p:extLst>
                <p:ext uri="{386F3935-93C4-4BCD-93E2-E3B085C9AB24}">
                  <p16:designElem xmlns:p16="http://schemas.microsoft.com/office/powerpoint/2015/main" xmlns=""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268" name="Freeform 7">
              <a:extLst>
                <a:ext uri="{FF2B5EF4-FFF2-40B4-BE49-F238E27FC236}">
                  <a16:creationId xmlns:a16="http://schemas.microsoft.com/office/drawing/2014/main" xmlns="" id="{24225515-172B-44F2-9759-6266AD6EE4B4}"/>
                </a:ext>
              </a:extLst>
            </p:cNvPr>
            <p:cNvSpPr>
              <a:spLocks noEditPoints="1"/>
            </p:cNvSpPr>
            <p:nvPr>
              <p:extLst>
                <p:ext uri="{386F3935-93C4-4BCD-93E2-E3B085C9AB24}">
                  <p16:designElem xmlns:p16="http://schemas.microsoft.com/office/powerpoint/2015/main" xmlns=""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269" name="Freeform 8">
              <a:extLst>
                <a:ext uri="{FF2B5EF4-FFF2-40B4-BE49-F238E27FC236}">
                  <a16:creationId xmlns:a16="http://schemas.microsoft.com/office/drawing/2014/main" xmlns="" id="{BB47DAA3-1D08-4D88-9611-D81130ADA44D}"/>
                </a:ext>
              </a:extLst>
            </p:cNvPr>
            <p:cNvSpPr/>
            <p:nvPr>
              <p:extLst>
                <p:ext uri="{386F3935-93C4-4BCD-93E2-E3B085C9AB24}">
                  <p16:designElem xmlns:p16="http://schemas.microsoft.com/office/powerpoint/2015/main" xmlns=""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270" name="Freeform 9">
              <a:extLst>
                <a:ext uri="{FF2B5EF4-FFF2-40B4-BE49-F238E27FC236}">
                  <a16:creationId xmlns:a16="http://schemas.microsoft.com/office/drawing/2014/main" xmlns="" id="{BA4936A1-3E1E-4BC3-8BFF-441C37634A45}"/>
                </a:ext>
              </a:extLst>
            </p:cNvPr>
            <p:cNvSpPr>
              <a:spLocks noEditPoints="1"/>
            </p:cNvSpPr>
            <p:nvPr>
              <p:extLst>
                <p:ext uri="{386F3935-93C4-4BCD-93E2-E3B085C9AB24}">
                  <p16:designElem xmlns:p16="http://schemas.microsoft.com/office/powerpoint/2015/main" xmlns=""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271" name="Freeform 10">
              <a:extLst>
                <a:ext uri="{FF2B5EF4-FFF2-40B4-BE49-F238E27FC236}">
                  <a16:creationId xmlns:a16="http://schemas.microsoft.com/office/drawing/2014/main" xmlns="" id="{D15A1D3E-41A0-43A4-96F3-8299EFF0E9B9}"/>
                </a:ext>
              </a:extLst>
            </p:cNvPr>
            <p:cNvSpPr/>
            <p:nvPr>
              <p:extLst>
                <p:ext uri="{386F3935-93C4-4BCD-93E2-E3B085C9AB24}">
                  <p16:designElem xmlns:p16="http://schemas.microsoft.com/office/powerpoint/2015/main" xmlns=""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272" name="Freeform 11">
              <a:extLst>
                <a:ext uri="{FF2B5EF4-FFF2-40B4-BE49-F238E27FC236}">
                  <a16:creationId xmlns:a16="http://schemas.microsoft.com/office/drawing/2014/main" xmlns="" id="{881C4AC8-3621-4C1F-AAEE-C37D90CB9AF1}"/>
                </a:ext>
              </a:extLst>
            </p:cNvPr>
            <p:cNvSpPr/>
            <p:nvPr>
              <p:extLst>
                <p:ext uri="{386F3935-93C4-4BCD-93E2-E3B085C9AB24}">
                  <p16:designElem xmlns:p16="http://schemas.microsoft.com/office/powerpoint/2015/main" xmlns=""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273" name="Freeform 12">
              <a:extLst>
                <a:ext uri="{FF2B5EF4-FFF2-40B4-BE49-F238E27FC236}">
                  <a16:creationId xmlns:a16="http://schemas.microsoft.com/office/drawing/2014/main" xmlns="" id="{0745E913-E06A-4164-9635-1D9A2E931ED5}"/>
                </a:ext>
              </a:extLst>
            </p:cNvPr>
            <p:cNvSpPr>
              <a:spLocks noEditPoints="1"/>
            </p:cNvSpPr>
            <p:nvPr>
              <p:extLst>
                <p:ext uri="{386F3935-93C4-4BCD-93E2-E3B085C9AB24}">
                  <p16:designElem xmlns:p16="http://schemas.microsoft.com/office/powerpoint/2015/main" xmlns=""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274" name="Freeform 13">
              <a:extLst>
                <a:ext uri="{FF2B5EF4-FFF2-40B4-BE49-F238E27FC236}">
                  <a16:creationId xmlns:a16="http://schemas.microsoft.com/office/drawing/2014/main" xmlns="" id="{E2977DA3-84A8-4AF2-916B-DE94A19F4E03}"/>
                </a:ext>
              </a:extLst>
            </p:cNvPr>
            <p:cNvSpPr>
              <a:spLocks noEditPoints="1"/>
            </p:cNvSpPr>
            <p:nvPr>
              <p:extLst>
                <p:ext uri="{386F3935-93C4-4BCD-93E2-E3B085C9AB24}">
                  <p16:designElem xmlns:p16="http://schemas.microsoft.com/office/powerpoint/2015/main" xmlns=""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275" name="Freeform 14">
              <a:extLst>
                <a:ext uri="{FF2B5EF4-FFF2-40B4-BE49-F238E27FC236}">
                  <a16:creationId xmlns:a16="http://schemas.microsoft.com/office/drawing/2014/main" xmlns="" id="{F3698FA3-C640-443B-A2DC-206C1F56B096}"/>
                </a:ext>
              </a:extLst>
            </p:cNvPr>
            <p:cNvSpPr/>
            <p:nvPr>
              <p:extLst>
                <p:ext uri="{386F3935-93C4-4BCD-93E2-E3B085C9AB24}">
                  <p16:designElem xmlns:p16="http://schemas.microsoft.com/office/powerpoint/2015/main" xmlns=""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276" name="Freeform 15">
              <a:extLst>
                <a:ext uri="{FF2B5EF4-FFF2-40B4-BE49-F238E27FC236}">
                  <a16:creationId xmlns:a16="http://schemas.microsoft.com/office/drawing/2014/main" xmlns="" id="{4FF19706-4F88-477F-A0EE-0A2F05316BCF}"/>
                </a:ext>
              </a:extLst>
            </p:cNvPr>
            <p:cNvSpPr>
              <a:spLocks noEditPoints="1"/>
            </p:cNvSpPr>
            <p:nvPr>
              <p:extLst>
                <p:ext uri="{386F3935-93C4-4BCD-93E2-E3B085C9AB24}">
                  <p16:designElem xmlns:p16="http://schemas.microsoft.com/office/powerpoint/2015/main" xmlns=""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277" name="Line 16">
              <a:extLst>
                <a:ext uri="{FF2B5EF4-FFF2-40B4-BE49-F238E27FC236}">
                  <a16:creationId xmlns:a16="http://schemas.microsoft.com/office/drawing/2014/main" xmlns="" id="{60A7AFE7-5246-4D1D-88EB-DF272755B7F8}"/>
                </a:ext>
              </a:extLst>
            </p:cNvPr>
            <p:cNvSpPr>
              <a:spLocks noChangeShapeType="1"/>
            </p:cNvSpPr>
            <p:nvPr>
              <p:extLst>
                <p:ext uri="{386F3935-93C4-4BCD-93E2-E3B085C9AB24}">
                  <p16:designElem xmlns:p16="http://schemas.microsoft.com/office/powerpoint/2015/main" xmlns=""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8" name="Freeform 17">
              <a:extLst>
                <a:ext uri="{FF2B5EF4-FFF2-40B4-BE49-F238E27FC236}">
                  <a16:creationId xmlns:a16="http://schemas.microsoft.com/office/drawing/2014/main" xmlns="" id="{3E1034C8-BC61-4625-B74D-30990BA908C9}"/>
                </a:ext>
              </a:extLst>
            </p:cNvPr>
            <p:cNvSpPr/>
            <p:nvPr>
              <p:extLst>
                <p:ext uri="{386F3935-93C4-4BCD-93E2-E3B085C9AB24}">
                  <p16:designElem xmlns:p16="http://schemas.microsoft.com/office/powerpoint/2015/main" xmlns=""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279" name="Freeform 18">
              <a:extLst>
                <a:ext uri="{FF2B5EF4-FFF2-40B4-BE49-F238E27FC236}">
                  <a16:creationId xmlns:a16="http://schemas.microsoft.com/office/drawing/2014/main" xmlns="" id="{4865EA6B-E539-4A3A-9646-E3C1C2EC405E}"/>
                </a:ext>
              </a:extLst>
            </p:cNvPr>
            <p:cNvSpPr/>
            <p:nvPr>
              <p:extLst>
                <p:ext uri="{386F3935-93C4-4BCD-93E2-E3B085C9AB24}">
                  <p16:designElem xmlns:p16="http://schemas.microsoft.com/office/powerpoint/2015/main" xmlns=""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280" name="Freeform 19">
              <a:extLst>
                <a:ext uri="{FF2B5EF4-FFF2-40B4-BE49-F238E27FC236}">
                  <a16:creationId xmlns:a16="http://schemas.microsoft.com/office/drawing/2014/main" xmlns="" id="{E0A564A4-683B-49A1-A566-F29EC095DE39}"/>
                </a:ext>
              </a:extLst>
            </p:cNvPr>
            <p:cNvSpPr/>
            <p:nvPr>
              <p:extLst>
                <p:ext uri="{386F3935-93C4-4BCD-93E2-E3B085C9AB24}">
                  <p16:designElem xmlns:p16="http://schemas.microsoft.com/office/powerpoint/2015/main" xmlns=""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281" name="Freeform 20">
              <a:extLst>
                <a:ext uri="{FF2B5EF4-FFF2-40B4-BE49-F238E27FC236}">
                  <a16:creationId xmlns:a16="http://schemas.microsoft.com/office/drawing/2014/main" xmlns="" id="{91B7D09C-8AAE-4161-92C2-89198581A39C}"/>
                </a:ext>
              </a:extLst>
            </p:cNvPr>
            <p:cNvSpPr>
              <a:spLocks noEditPoints="1"/>
            </p:cNvSpPr>
            <p:nvPr>
              <p:extLst>
                <p:ext uri="{386F3935-93C4-4BCD-93E2-E3B085C9AB24}">
                  <p16:designElem xmlns:p16="http://schemas.microsoft.com/office/powerpoint/2015/main" xmlns=""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282" name="Rectangle 21">
              <a:extLst>
                <a:ext uri="{FF2B5EF4-FFF2-40B4-BE49-F238E27FC236}">
                  <a16:creationId xmlns:a16="http://schemas.microsoft.com/office/drawing/2014/main" xmlns="" id="{B83AC82A-7D08-4C1D-AC82-0140A6CF2EDB}"/>
                </a:ext>
              </a:extLst>
            </p:cNvPr>
            <p:cNvSpPr>
              <a:spLocks noChangeArrowheads="1"/>
            </p:cNvSpPr>
            <p:nvPr>
              <p:extLst>
                <p:ext uri="{386F3935-93C4-4BCD-93E2-E3B085C9AB24}">
                  <p16:designElem xmlns:p16="http://schemas.microsoft.com/office/powerpoint/2015/main" xmlns="" val="1"/>
                </p:ext>
              </p:extLst>
            </p:nvPr>
          </p:nvSpPr>
          <p:spPr bwMode="auto">
            <a:xfrm>
              <a:off x="133350" y="4662488"/>
              <a:ext cx="23813" cy="2181225"/>
            </a:xfrm>
            <a:prstGeom prst="rect">
              <a:avLst/>
            </a:pr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miter lim="800000"/>
                  <a:headEnd/>
                  <a:tailEnd/>
                </a14:hiddenLine>
              </a:ext>
            </a:extLst>
          </p:spPr>
        </p:sp>
        <p:sp>
          <p:nvSpPr>
            <p:cNvPr id="283" name="Freeform 22">
              <a:extLst>
                <a:ext uri="{FF2B5EF4-FFF2-40B4-BE49-F238E27FC236}">
                  <a16:creationId xmlns:a16="http://schemas.microsoft.com/office/drawing/2014/main" xmlns="" id="{76AFB69A-C509-4F16-B00B-18564344B7C5}"/>
                </a:ext>
              </a:extLst>
            </p:cNvPr>
            <p:cNvSpPr/>
            <p:nvPr>
              <p:extLst>
                <p:ext uri="{386F3935-93C4-4BCD-93E2-E3B085C9AB24}">
                  <p16:designElem xmlns:p16="http://schemas.microsoft.com/office/powerpoint/2015/main" xmlns=""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284" name="Freeform 23">
              <a:extLst>
                <a:ext uri="{FF2B5EF4-FFF2-40B4-BE49-F238E27FC236}">
                  <a16:creationId xmlns:a16="http://schemas.microsoft.com/office/drawing/2014/main" xmlns="" id="{C6F0D54B-947C-4929-9DB8-D8E4854CE1B9}"/>
                </a:ext>
              </a:extLst>
            </p:cNvPr>
            <p:cNvSpPr>
              <a:spLocks noEditPoints="1"/>
            </p:cNvSpPr>
            <p:nvPr>
              <p:extLst>
                <p:ext uri="{386F3935-93C4-4BCD-93E2-E3B085C9AB24}">
                  <p16:designElem xmlns:p16="http://schemas.microsoft.com/office/powerpoint/2015/main" xmlns=""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285" name="Freeform 24">
              <a:extLst>
                <a:ext uri="{FF2B5EF4-FFF2-40B4-BE49-F238E27FC236}">
                  <a16:creationId xmlns:a16="http://schemas.microsoft.com/office/drawing/2014/main" xmlns="" id="{F9986553-56A3-4C22-84F0-1CD8E345D382}"/>
                </a:ext>
              </a:extLst>
            </p:cNvPr>
            <p:cNvSpPr/>
            <p:nvPr>
              <p:extLst>
                <p:ext uri="{386F3935-93C4-4BCD-93E2-E3B085C9AB24}">
                  <p16:designElem xmlns:p16="http://schemas.microsoft.com/office/powerpoint/2015/main" xmlns=""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286" name="Freeform 25">
              <a:extLst>
                <a:ext uri="{FF2B5EF4-FFF2-40B4-BE49-F238E27FC236}">
                  <a16:creationId xmlns:a16="http://schemas.microsoft.com/office/drawing/2014/main" xmlns="" id="{A99B20CA-F3D6-4C54-AACA-EAB883580197}"/>
                </a:ext>
              </a:extLst>
            </p:cNvPr>
            <p:cNvSpPr>
              <a:spLocks noEditPoints="1"/>
            </p:cNvSpPr>
            <p:nvPr>
              <p:extLst>
                <p:ext uri="{386F3935-93C4-4BCD-93E2-E3B085C9AB24}">
                  <p16:designElem xmlns:p16="http://schemas.microsoft.com/office/powerpoint/2015/main" xmlns=""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287" name="Freeform 26">
              <a:extLst>
                <a:ext uri="{FF2B5EF4-FFF2-40B4-BE49-F238E27FC236}">
                  <a16:creationId xmlns:a16="http://schemas.microsoft.com/office/drawing/2014/main" xmlns="" id="{8B97DE80-23A2-4C12-B859-4D9DBC51CF74}"/>
                </a:ext>
              </a:extLst>
            </p:cNvPr>
            <p:cNvSpPr/>
            <p:nvPr>
              <p:extLst>
                <p:ext uri="{386F3935-93C4-4BCD-93E2-E3B085C9AB24}">
                  <p16:designElem xmlns:p16="http://schemas.microsoft.com/office/powerpoint/2015/main" xmlns=""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288" name="Freeform 27">
              <a:extLst>
                <a:ext uri="{FF2B5EF4-FFF2-40B4-BE49-F238E27FC236}">
                  <a16:creationId xmlns:a16="http://schemas.microsoft.com/office/drawing/2014/main" xmlns="" id="{87928F45-9D2E-44E0-94E5-DDA73674699F}"/>
                </a:ext>
              </a:extLst>
            </p:cNvPr>
            <p:cNvSpPr/>
            <p:nvPr>
              <p:extLst>
                <p:ext uri="{386F3935-93C4-4BCD-93E2-E3B085C9AB24}">
                  <p16:designElem xmlns:p16="http://schemas.microsoft.com/office/powerpoint/2015/main" xmlns=""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289" name="Freeform 28">
              <a:extLst>
                <a:ext uri="{FF2B5EF4-FFF2-40B4-BE49-F238E27FC236}">
                  <a16:creationId xmlns:a16="http://schemas.microsoft.com/office/drawing/2014/main" xmlns="" id="{BB0D13E7-CE59-4390-A9D1-53D50399A7DC}"/>
                </a:ext>
              </a:extLst>
            </p:cNvPr>
            <p:cNvSpPr>
              <a:spLocks noEditPoints="1"/>
            </p:cNvSpPr>
            <p:nvPr>
              <p:extLst>
                <p:ext uri="{386F3935-93C4-4BCD-93E2-E3B085C9AB24}">
                  <p16:designElem xmlns:p16="http://schemas.microsoft.com/office/powerpoint/2015/main" xmlns=""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290" name="Freeform 29">
              <a:extLst>
                <a:ext uri="{FF2B5EF4-FFF2-40B4-BE49-F238E27FC236}">
                  <a16:creationId xmlns:a16="http://schemas.microsoft.com/office/drawing/2014/main" xmlns="" id="{9DEE189D-7946-4673-9DDF-DF3EDCF71329}"/>
                </a:ext>
              </a:extLst>
            </p:cNvPr>
            <p:cNvSpPr>
              <a:spLocks noEditPoints="1"/>
            </p:cNvSpPr>
            <p:nvPr>
              <p:extLst>
                <p:ext uri="{386F3935-93C4-4BCD-93E2-E3B085C9AB24}">
                  <p16:designElem xmlns:p16="http://schemas.microsoft.com/office/powerpoint/2015/main" xmlns=""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291" name="Freeform 30">
              <a:extLst>
                <a:ext uri="{FF2B5EF4-FFF2-40B4-BE49-F238E27FC236}">
                  <a16:creationId xmlns:a16="http://schemas.microsoft.com/office/drawing/2014/main" xmlns="" id="{B7A1A708-4C77-44F2-97A7-52FED87B07B1}"/>
                </a:ext>
              </a:extLst>
            </p:cNvPr>
            <p:cNvSpPr/>
            <p:nvPr>
              <p:extLst>
                <p:ext uri="{386F3935-93C4-4BCD-93E2-E3B085C9AB24}">
                  <p16:designElem xmlns:p16="http://schemas.microsoft.com/office/powerpoint/2015/main" xmlns=""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292" name="Freeform 31">
              <a:extLst>
                <a:ext uri="{FF2B5EF4-FFF2-40B4-BE49-F238E27FC236}">
                  <a16:creationId xmlns:a16="http://schemas.microsoft.com/office/drawing/2014/main" xmlns="" id="{CE452C84-7A1A-48B5-A0B4-E0C59C3692BE}"/>
                </a:ext>
              </a:extLst>
            </p:cNvPr>
            <p:cNvSpPr>
              <a:spLocks noEditPoints="1"/>
            </p:cNvSpPr>
            <p:nvPr>
              <p:extLst>
                <p:ext uri="{386F3935-93C4-4BCD-93E2-E3B085C9AB24}">
                  <p16:designElem xmlns:p16="http://schemas.microsoft.com/office/powerpoint/2015/main" xmlns=""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grpSp>
      <p:grpSp>
        <p:nvGrpSpPr>
          <p:cNvPr id="2060" name="Group 293">
            <a:extLst>
              <a:ext uri="{FF2B5EF4-FFF2-40B4-BE49-F238E27FC236}">
                <a16:creationId xmlns:a16="http://schemas.microsoft.com/office/drawing/2014/main" xmlns="" id="{247AAD6F-518B-4B53-9338-5481C89E1067}"/>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295" name="Freeform 32">
              <a:extLst>
                <a:ext uri="{FF2B5EF4-FFF2-40B4-BE49-F238E27FC236}">
                  <a16:creationId xmlns:a16="http://schemas.microsoft.com/office/drawing/2014/main" xmlns="" id="{DA0252E9-CF66-43C0-8CD3-0A6FB29A7D14}"/>
                </a:ext>
              </a:extLst>
            </p:cNvPr>
            <p:cNvSpPr/>
            <p:nvPr>
              <p:extLst>
                <p:ext uri="{386F3935-93C4-4BCD-93E2-E3B085C9AB24}">
                  <p16:designElem xmlns:p16="http://schemas.microsoft.com/office/powerpoint/2015/main" xmlns=""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296" name="Freeform 33">
              <a:extLst>
                <a:ext uri="{FF2B5EF4-FFF2-40B4-BE49-F238E27FC236}">
                  <a16:creationId xmlns:a16="http://schemas.microsoft.com/office/drawing/2014/main" xmlns="" id="{3C8A28FA-F03A-4069-838E-B9A8FA5E8814}"/>
                </a:ext>
              </a:extLst>
            </p:cNvPr>
            <p:cNvSpPr>
              <a:spLocks noEditPoints="1"/>
            </p:cNvSpPr>
            <p:nvPr>
              <p:extLst>
                <p:ext uri="{386F3935-93C4-4BCD-93E2-E3B085C9AB24}">
                  <p16:designElem xmlns:p16="http://schemas.microsoft.com/office/powerpoint/2015/main" xmlns=""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297" name="Freeform 34">
              <a:extLst>
                <a:ext uri="{FF2B5EF4-FFF2-40B4-BE49-F238E27FC236}">
                  <a16:creationId xmlns:a16="http://schemas.microsoft.com/office/drawing/2014/main" xmlns="" id="{D563DCAB-4D85-4018-9671-BE197C986947}"/>
                </a:ext>
              </a:extLst>
            </p:cNvPr>
            <p:cNvSpPr>
              <a:spLocks noEditPoints="1"/>
            </p:cNvSpPr>
            <p:nvPr>
              <p:extLst>
                <p:ext uri="{386F3935-93C4-4BCD-93E2-E3B085C9AB24}">
                  <p16:designElem xmlns:p16="http://schemas.microsoft.com/office/powerpoint/2015/main" xmlns=""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298" name="Freeform 35">
              <a:extLst>
                <a:ext uri="{FF2B5EF4-FFF2-40B4-BE49-F238E27FC236}">
                  <a16:creationId xmlns:a16="http://schemas.microsoft.com/office/drawing/2014/main" xmlns="" id="{52C94790-C285-45A6-94A8-7BE582DD35B1}"/>
                </a:ext>
              </a:extLst>
            </p:cNvPr>
            <p:cNvSpPr/>
            <p:nvPr>
              <p:extLst>
                <p:ext uri="{386F3935-93C4-4BCD-93E2-E3B085C9AB24}">
                  <p16:designElem xmlns:p16="http://schemas.microsoft.com/office/powerpoint/2015/main" xmlns=""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299" name="Freeform 36">
              <a:extLst>
                <a:ext uri="{FF2B5EF4-FFF2-40B4-BE49-F238E27FC236}">
                  <a16:creationId xmlns:a16="http://schemas.microsoft.com/office/drawing/2014/main" xmlns="" id="{98C1E3DD-85B7-48F5-A82E-90F100EEEBA9}"/>
                </a:ext>
              </a:extLst>
            </p:cNvPr>
            <p:cNvSpPr>
              <a:spLocks noEditPoints="1"/>
            </p:cNvSpPr>
            <p:nvPr>
              <p:extLst>
                <p:ext uri="{386F3935-93C4-4BCD-93E2-E3B085C9AB24}">
                  <p16:designElem xmlns:p16="http://schemas.microsoft.com/office/powerpoint/2015/main" xmlns=""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300" name="Freeform 37">
              <a:extLst>
                <a:ext uri="{FF2B5EF4-FFF2-40B4-BE49-F238E27FC236}">
                  <a16:creationId xmlns:a16="http://schemas.microsoft.com/office/drawing/2014/main" xmlns="" id="{3C7D1CDB-92BC-4D87-871A-51AFB054BBC6}"/>
                </a:ext>
              </a:extLst>
            </p:cNvPr>
            <p:cNvSpPr/>
            <p:nvPr>
              <p:extLst>
                <p:ext uri="{386F3935-93C4-4BCD-93E2-E3B085C9AB24}">
                  <p16:designElem xmlns:p16="http://schemas.microsoft.com/office/powerpoint/2015/main" xmlns=""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301" name="Freeform 38">
              <a:extLst>
                <a:ext uri="{FF2B5EF4-FFF2-40B4-BE49-F238E27FC236}">
                  <a16:creationId xmlns:a16="http://schemas.microsoft.com/office/drawing/2014/main" xmlns="" id="{4CE0C106-96D7-4809-BB2A-16435D58AE33}"/>
                </a:ext>
              </a:extLst>
            </p:cNvPr>
            <p:cNvSpPr>
              <a:spLocks noEditPoints="1"/>
            </p:cNvSpPr>
            <p:nvPr>
              <p:extLst>
                <p:ext uri="{386F3935-93C4-4BCD-93E2-E3B085C9AB24}">
                  <p16:designElem xmlns:p16="http://schemas.microsoft.com/office/powerpoint/2015/main" xmlns=""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302" name="Freeform 39">
              <a:extLst>
                <a:ext uri="{FF2B5EF4-FFF2-40B4-BE49-F238E27FC236}">
                  <a16:creationId xmlns:a16="http://schemas.microsoft.com/office/drawing/2014/main" xmlns="" id="{BE8A7002-F468-4A87-B708-56C3148083B8}"/>
                </a:ext>
              </a:extLst>
            </p:cNvPr>
            <p:cNvSpPr/>
            <p:nvPr>
              <p:extLst>
                <p:ext uri="{386F3935-93C4-4BCD-93E2-E3B085C9AB24}">
                  <p16:designElem xmlns:p16="http://schemas.microsoft.com/office/powerpoint/2015/main" xmlns=""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303" name="Freeform 40">
              <a:extLst>
                <a:ext uri="{FF2B5EF4-FFF2-40B4-BE49-F238E27FC236}">
                  <a16:creationId xmlns:a16="http://schemas.microsoft.com/office/drawing/2014/main" xmlns="" id="{FFA26255-908C-4A00-92FC-4C8554641FC6}"/>
                </a:ext>
              </a:extLst>
            </p:cNvPr>
            <p:cNvSpPr>
              <a:spLocks noEditPoints="1"/>
            </p:cNvSpPr>
            <p:nvPr>
              <p:extLst>
                <p:ext uri="{386F3935-93C4-4BCD-93E2-E3B085C9AB24}">
                  <p16:designElem xmlns:p16="http://schemas.microsoft.com/office/powerpoint/2015/main" xmlns=""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sp>
        <p:sp>
          <p:nvSpPr>
            <p:cNvPr id="304" name="Rectangle 41">
              <a:extLst>
                <a:ext uri="{FF2B5EF4-FFF2-40B4-BE49-F238E27FC236}">
                  <a16:creationId xmlns:a16="http://schemas.microsoft.com/office/drawing/2014/main" xmlns="" id="{71CDD2A1-EE35-44C1-AAD4-B016FB44D7BE}"/>
                </a:ext>
              </a:extLst>
            </p:cNvPr>
            <p:cNvSpPr>
              <a:spLocks noChangeArrowheads="1"/>
            </p:cNvSpPr>
            <p:nvPr>
              <p:extLst>
                <p:ext uri="{386F3935-93C4-4BCD-93E2-E3B085C9AB24}">
                  <p16:designElem xmlns:p16="http://schemas.microsoft.com/office/powerpoint/2015/main" xmlns="" val="1"/>
                </p:ext>
              </p:extLst>
            </p:nvPr>
          </p:nvSpPr>
          <p:spPr bwMode="auto">
            <a:xfrm>
              <a:off x="11939587" y="6596063"/>
              <a:ext cx="23813" cy="252413"/>
            </a:xfrm>
            <a:prstGeom prst="rect">
              <a:avLst/>
            </a:pr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miter lim="800000"/>
                  <a:headEnd/>
                  <a:tailEnd/>
                </a14:hiddenLine>
              </a:ext>
            </a:extLst>
          </p:spPr>
        </p:sp>
      </p:grpSp>
      <p:pic>
        <p:nvPicPr>
          <p:cNvPr id="2052" name="Picture 4" descr="PhotoGrid_1508088893553.jpg">
            <a:extLst>
              <a:ext uri="{FF2B5EF4-FFF2-40B4-BE49-F238E27FC236}">
                <a16:creationId xmlns:a16="http://schemas.microsoft.com/office/drawing/2014/main" xmlns="" id="{2A2DF393-FEC1-4970-BBBC-616A3D6064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72" r="-5" b="-5"/>
          <a:stretch/>
        </p:blipFill>
        <p:spPr bwMode="auto">
          <a:xfrm>
            <a:off x="1141412" y="607028"/>
            <a:ext cx="3251200" cy="3299778"/>
          </a:xfrm>
          <a:custGeom>
            <a:avLst/>
            <a:gdLst>
              <a:gd name="connsiteX0" fmla="*/ 160369 w 4874998"/>
              <a:gd name="connsiteY0" fmla="*/ 0 h 3299778"/>
              <a:gd name="connsiteX1" fmla="*/ 4874998 w 4874998"/>
              <a:gd name="connsiteY1" fmla="*/ 0 h 3299778"/>
              <a:gd name="connsiteX2" fmla="*/ 4874998 w 4874998"/>
              <a:gd name="connsiteY2" fmla="*/ 3299778 h 3299778"/>
              <a:gd name="connsiteX3" fmla="*/ 0 w 4874998"/>
              <a:gd name="connsiteY3" fmla="*/ 3299778 h 3299778"/>
              <a:gd name="connsiteX4" fmla="*/ 0 w 4874998"/>
              <a:gd name="connsiteY4" fmla="*/ 160369 h 3299778"/>
              <a:gd name="connsiteX5" fmla="*/ 160369 w 4874998"/>
              <a:gd name="connsiteY5" fmla="*/ 0 h 3299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4998" h="3299778">
                <a:moveTo>
                  <a:pt x="160369" y="0"/>
                </a:moveTo>
                <a:lnTo>
                  <a:pt x="4874998" y="0"/>
                </a:lnTo>
                <a:lnTo>
                  <a:pt x="4874998" y="3299778"/>
                </a:lnTo>
                <a:lnTo>
                  <a:pt x="0" y="3299778"/>
                </a:lnTo>
                <a:lnTo>
                  <a:pt x="0" y="160369"/>
                </a:lnTo>
                <a:cubicBezTo>
                  <a:pt x="0" y="71800"/>
                  <a:pt x="71800" y="0"/>
                  <a:pt x="160369" y="0"/>
                </a:cubicBezTo>
                <a:close/>
              </a:path>
            </a:pathLst>
          </a:cu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4" name="Picture 6" descr="PhotoGrid_1508088869359.jpg">
            <a:extLst>
              <a:ext uri="{FF2B5EF4-FFF2-40B4-BE49-F238E27FC236}">
                <a16:creationId xmlns:a16="http://schemas.microsoft.com/office/drawing/2014/main" xmlns="" id="{B1CCE3E9-57A0-4BBF-8FD2-76BE2A0AE72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59" r="1" b="1"/>
          <a:stretch/>
        </p:blipFill>
        <p:spPr bwMode="auto">
          <a:xfrm>
            <a:off x="7745412" y="607028"/>
            <a:ext cx="3308354" cy="3299778"/>
          </a:xfrm>
          <a:custGeom>
            <a:avLst/>
            <a:gdLst>
              <a:gd name="connsiteX0" fmla="*/ 0 w 4873629"/>
              <a:gd name="connsiteY0" fmla="*/ 0 h 3299778"/>
              <a:gd name="connsiteX1" fmla="*/ 4873629 w 4873629"/>
              <a:gd name="connsiteY1" fmla="*/ 0 h 3299778"/>
              <a:gd name="connsiteX2" fmla="*/ 4873629 w 4873629"/>
              <a:gd name="connsiteY2" fmla="*/ 3139409 h 3299778"/>
              <a:gd name="connsiteX3" fmla="*/ 4713260 w 4873629"/>
              <a:gd name="connsiteY3" fmla="*/ 3299778 h 3299778"/>
              <a:gd name="connsiteX4" fmla="*/ 0 w 4873629"/>
              <a:gd name="connsiteY4" fmla="*/ 3299778 h 329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3629" h="3299778">
                <a:moveTo>
                  <a:pt x="0" y="0"/>
                </a:moveTo>
                <a:lnTo>
                  <a:pt x="4873629" y="0"/>
                </a:lnTo>
                <a:lnTo>
                  <a:pt x="4873629" y="3139409"/>
                </a:lnTo>
                <a:cubicBezTo>
                  <a:pt x="4873629" y="3227978"/>
                  <a:pt x="4801829" y="3299778"/>
                  <a:pt x="4713260" y="3299778"/>
                </a:cubicBezTo>
                <a:lnTo>
                  <a:pt x="0" y="3299778"/>
                </a:lnTo>
                <a:close/>
              </a:path>
            </a:pathLst>
          </a:cu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0" name="Picture 2" descr="PhotoGrid_1508088810363.jpg">
            <a:extLst>
              <a:ext uri="{FF2B5EF4-FFF2-40B4-BE49-F238E27FC236}">
                <a16:creationId xmlns:a16="http://schemas.microsoft.com/office/drawing/2014/main" xmlns="" id="{B593AF9A-152F-40F6-B343-93F54387B7F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88" r="-5" b="-5"/>
          <a:stretch/>
        </p:blipFill>
        <p:spPr bwMode="auto">
          <a:xfrm>
            <a:off x="4403725" y="606425"/>
            <a:ext cx="3330573" cy="3300984"/>
          </a:xfrm>
          <a:prstGeom prst="rect">
            <a:avLst/>
          </a:prstGeom>
          <a:noFill/>
          <a:ln w="19050" cap="sq">
            <a:solidFill>
              <a:schemeClr val="tx2">
                <a:lumMod val="60000"/>
                <a:lumOff val="40000"/>
                <a:alpha val="60000"/>
              </a:schemeClr>
            </a:solidFill>
            <a:miter lim="800000"/>
          </a:ln>
          <a:effectLst>
            <a:outerShdw blurRad="88900" dist="38100" dir="54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15ADF4AF-2A92-43BD-ACC4-67CF40DE5049}"/>
              </a:ext>
            </a:extLst>
          </p:cNvPr>
          <p:cNvSpPr>
            <a:spLocks noGrp="1"/>
          </p:cNvSpPr>
          <p:nvPr>
            <p:ph type="title"/>
          </p:nvPr>
        </p:nvSpPr>
        <p:spPr>
          <a:xfrm>
            <a:off x="1143000" y="4275668"/>
            <a:ext cx="8830733" cy="936096"/>
          </a:xfrm>
        </p:spPr>
        <p:txBody>
          <a:bodyPr vert="horz" lIns="91440" tIns="45720" rIns="91440" bIns="45720" rtlCol="0" anchor="b">
            <a:normAutofit/>
          </a:bodyPr>
          <a:lstStyle/>
          <a:p>
            <a:pPr algn="ctr"/>
            <a:r>
              <a:rPr lang="en-US" sz="4400" dirty="0"/>
              <a:t>Carlos </a:t>
            </a:r>
            <a:r>
              <a:rPr lang="en-US" sz="4400" dirty="0" err="1"/>
              <a:t>allen</a:t>
            </a:r>
            <a:endParaRPr lang="en-US" sz="4400" dirty="0"/>
          </a:p>
        </p:txBody>
      </p:sp>
    </p:spTree>
    <p:extLst>
      <p:ext uri="{BB962C8B-B14F-4D97-AF65-F5344CB8AC3E}">
        <p14:creationId xmlns:p14="http://schemas.microsoft.com/office/powerpoint/2010/main" val="405387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Month-TO-MONTH</a:t>
            </a:r>
          </a:p>
        </p:txBody>
      </p:sp>
      <p:sp>
        <p:nvSpPr>
          <p:cNvPr id="3" name="Donut 2"/>
          <p:cNvSpPr/>
          <p:nvPr/>
        </p:nvSpPr>
        <p:spPr>
          <a:xfrm>
            <a:off x="2125014" y="3065172"/>
            <a:ext cx="1828800" cy="1725769"/>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START</a:t>
            </a:r>
          </a:p>
        </p:txBody>
      </p:sp>
      <p:sp>
        <p:nvSpPr>
          <p:cNvPr id="4" name="Flowchart: Connector 3"/>
          <p:cNvSpPr/>
          <p:nvPr/>
        </p:nvSpPr>
        <p:spPr>
          <a:xfrm>
            <a:off x="4172755" y="3490175"/>
            <a:ext cx="1171977" cy="10947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3 Months</a:t>
            </a:r>
          </a:p>
        </p:txBody>
      </p:sp>
      <p:sp>
        <p:nvSpPr>
          <p:cNvPr id="5" name="Flowchart: Connector 4"/>
          <p:cNvSpPr/>
          <p:nvPr/>
        </p:nvSpPr>
        <p:spPr>
          <a:xfrm>
            <a:off x="5576553" y="3490176"/>
            <a:ext cx="1171977" cy="10947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6 Months</a:t>
            </a:r>
          </a:p>
        </p:txBody>
      </p:sp>
      <p:sp>
        <p:nvSpPr>
          <p:cNvPr id="6" name="Flowchart: Connector 5"/>
          <p:cNvSpPr/>
          <p:nvPr/>
        </p:nvSpPr>
        <p:spPr>
          <a:xfrm>
            <a:off x="6967471" y="3567449"/>
            <a:ext cx="1171977" cy="101743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12 Months</a:t>
            </a:r>
          </a:p>
        </p:txBody>
      </p:sp>
      <p:sp>
        <p:nvSpPr>
          <p:cNvPr id="7" name="Donut 6"/>
          <p:cNvSpPr/>
          <p:nvPr/>
        </p:nvSpPr>
        <p:spPr>
          <a:xfrm>
            <a:off x="8628845" y="3065172"/>
            <a:ext cx="1777285" cy="1725769"/>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New Fit</a:t>
            </a:r>
          </a:p>
          <a:p>
            <a:pPr algn="ctr"/>
            <a:r>
              <a:rPr lang="en-US" dirty="0">
                <a:solidFill>
                  <a:schemeClr val="tx1"/>
                </a:solidFill>
              </a:rPr>
              <a:t>Lifestyle</a:t>
            </a:r>
          </a:p>
        </p:txBody>
      </p:sp>
      <p:sp>
        <p:nvSpPr>
          <p:cNvPr id="8" name="TextBox 7"/>
          <p:cNvSpPr txBox="1"/>
          <p:nvPr/>
        </p:nvSpPr>
        <p:spPr>
          <a:xfrm>
            <a:off x="4301544" y="2421228"/>
            <a:ext cx="3747752" cy="646331"/>
          </a:xfrm>
          <a:prstGeom prst="rect">
            <a:avLst/>
          </a:prstGeom>
          <a:noFill/>
        </p:spPr>
        <p:txBody>
          <a:bodyPr wrap="square" rtlCol="0">
            <a:spAutoFit/>
          </a:bodyPr>
          <a:lstStyle/>
          <a:p>
            <a:pPr algn="ctr"/>
            <a:r>
              <a:rPr lang="en-US" b="1" dirty="0"/>
              <a:t>Recommended </a:t>
            </a:r>
          </a:p>
          <a:p>
            <a:pPr algn="ctr"/>
            <a:r>
              <a:rPr lang="en-US" b="1" dirty="0"/>
              <a:t>Time Commitment</a:t>
            </a:r>
          </a:p>
        </p:txBody>
      </p:sp>
      <p:sp>
        <p:nvSpPr>
          <p:cNvPr id="11" name="Rectangle 10"/>
          <p:cNvSpPr/>
          <p:nvPr/>
        </p:nvSpPr>
        <p:spPr>
          <a:xfrm>
            <a:off x="3683358" y="5403491"/>
            <a:ext cx="6220495" cy="646331"/>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w="22225">
                  <a:solidFill>
                    <a:schemeClr val="accent2"/>
                  </a:solidFill>
                  <a:prstDash val="solid"/>
                </a:ln>
                <a:solidFill>
                  <a:schemeClr val="accent2">
                    <a:lumMod val="40000"/>
                    <a:lumOff val="60000"/>
                  </a:schemeClr>
                </a:solidFill>
              </a:rPr>
              <a:t>It’s time to “Make It Happen”</a:t>
            </a:r>
            <a:endParaRPr lang="en-US" sz="3600" b="1" dirty="0">
              <a:ln/>
              <a:solidFill>
                <a:schemeClr val="accent3"/>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90941"/>
            <a:ext cx="3500075" cy="2067059"/>
          </a:xfrm>
          <a:prstGeom prst="rect">
            <a:avLst/>
          </a:prstGeom>
        </p:spPr>
      </p:pic>
    </p:spTree>
    <p:extLst>
      <p:ext uri="{BB962C8B-B14F-4D97-AF65-F5344CB8AC3E}">
        <p14:creationId xmlns:p14="http://schemas.microsoft.com/office/powerpoint/2010/main" val="1420843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82BA22-7BA2-43B9-8084-FC02E12AAF66}"/>
              </a:ext>
            </a:extLst>
          </p:cNvPr>
          <p:cNvSpPr>
            <a:spLocks noGrp="1"/>
          </p:cNvSpPr>
          <p:nvPr>
            <p:ph type="title"/>
          </p:nvPr>
        </p:nvSpPr>
        <p:spPr>
          <a:xfrm>
            <a:off x="1391478" y="2366550"/>
            <a:ext cx="9814958" cy="4034250"/>
          </a:xfrm>
        </p:spPr>
        <p:txBody>
          <a:bodyPr>
            <a:normAutofit/>
          </a:bodyPr>
          <a:lstStyle/>
          <a:p>
            <a:r>
              <a:rPr lang="en-US" dirty="0"/>
              <a:t> </a:t>
            </a:r>
            <a:br>
              <a:rPr lang="en-US" dirty="0"/>
            </a:br>
            <a:r>
              <a:rPr lang="en-US" dirty="0">
                <a:solidFill>
                  <a:srgbClr val="000000"/>
                </a:solidFill>
                <a:latin typeface="Times New Roman" panose="02020603050405020304" pitchFamily="18" charset="0"/>
              </a:rPr>
              <a:t> </a:t>
            </a:r>
            <a:r>
              <a:rPr lang="en-US" dirty="0"/>
              <a:t/>
            </a:r>
            <a:br>
              <a:rPr lang="en-US" dirty="0"/>
            </a:br>
            <a:endParaRPr lang="en-US" dirty="0"/>
          </a:p>
        </p:txBody>
      </p:sp>
      <p:sp>
        <p:nvSpPr>
          <p:cNvPr id="3" name="Rectangle 2">
            <a:extLst>
              <a:ext uri="{FF2B5EF4-FFF2-40B4-BE49-F238E27FC236}">
                <a16:creationId xmlns:a16="http://schemas.microsoft.com/office/drawing/2014/main" xmlns="" id="{F4FEF268-776A-436A-8D5F-B656C7948D6B}"/>
              </a:ext>
            </a:extLst>
          </p:cNvPr>
          <p:cNvSpPr/>
          <p:nvPr/>
        </p:nvSpPr>
        <p:spPr>
          <a:xfrm>
            <a:off x="3048000" y="3105835"/>
            <a:ext cx="6096000" cy="646331"/>
          </a:xfrm>
          <a:prstGeom prst="rect">
            <a:avLst/>
          </a:prstGeom>
        </p:spPr>
        <p:txBody>
          <a:bodyPr>
            <a:spAutoFit/>
          </a:bodyPr>
          <a:lstStyle/>
          <a:p>
            <a:r>
              <a:rPr lang="en-US" dirty="0">
                <a:solidFill>
                  <a:srgbClr val="000000"/>
                </a:solidFill>
                <a:latin typeface="Times New Roman" panose="02020603050405020304" pitchFamily="18" charset="0"/>
              </a:rPr>
              <a:t> </a:t>
            </a:r>
            <a:r>
              <a:rPr lang="en-US" dirty="0"/>
              <a:t/>
            </a:r>
            <a:br>
              <a:rPr lang="en-US" dirty="0"/>
            </a:br>
            <a:endParaRPr lang="en-US" dirty="0"/>
          </a:p>
        </p:txBody>
      </p:sp>
      <p:sp>
        <p:nvSpPr>
          <p:cNvPr id="4" name="Rectangle 3">
            <a:extLst>
              <a:ext uri="{FF2B5EF4-FFF2-40B4-BE49-F238E27FC236}">
                <a16:creationId xmlns:a16="http://schemas.microsoft.com/office/drawing/2014/main" xmlns="" id="{D3B1D00D-9170-4A66-BD35-5E290A8FDFFD}"/>
              </a:ext>
            </a:extLst>
          </p:cNvPr>
          <p:cNvSpPr/>
          <p:nvPr/>
        </p:nvSpPr>
        <p:spPr>
          <a:xfrm>
            <a:off x="3048000" y="3105835"/>
            <a:ext cx="6096000" cy="646331"/>
          </a:xfrm>
          <a:prstGeom prst="rect">
            <a:avLst/>
          </a:prstGeom>
        </p:spPr>
        <p:txBody>
          <a:bodyPr>
            <a:spAutoFit/>
          </a:bodyPr>
          <a:lstStyle/>
          <a:p>
            <a:r>
              <a:rPr lang="en-US" dirty="0">
                <a:solidFill>
                  <a:srgbClr val="000000"/>
                </a:solidFill>
                <a:latin typeface="Times New Roman" panose="02020603050405020304" pitchFamily="18" charset="0"/>
              </a:rPr>
              <a:t> </a:t>
            </a:r>
            <a:r>
              <a:rPr lang="en-US" dirty="0"/>
              <a:t/>
            </a:r>
            <a:br>
              <a:rPr lang="en-US" dirty="0"/>
            </a:br>
            <a:endParaRPr lang="en-US" dirty="0"/>
          </a:p>
        </p:txBody>
      </p:sp>
      <p:sp>
        <p:nvSpPr>
          <p:cNvPr id="5" name="Rectangle 4">
            <a:extLst>
              <a:ext uri="{FF2B5EF4-FFF2-40B4-BE49-F238E27FC236}">
                <a16:creationId xmlns:a16="http://schemas.microsoft.com/office/drawing/2014/main" xmlns="" id="{B8417CCC-04B4-4802-B064-C8085DF68CE1}"/>
              </a:ext>
            </a:extLst>
          </p:cNvPr>
          <p:cNvSpPr/>
          <p:nvPr/>
        </p:nvSpPr>
        <p:spPr>
          <a:xfrm>
            <a:off x="3048000" y="3105835"/>
            <a:ext cx="6096000" cy="646331"/>
          </a:xfrm>
          <a:prstGeom prst="rect">
            <a:avLst/>
          </a:prstGeom>
        </p:spPr>
        <p:txBody>
          <a:bodyPr>
            <a:spAutoFit/>
          </a:bodyPr>
          <a:lstStyle/>
          <a:p>
            <a:r>
              <a:rPr lang="en-US" dirty="0">
                <a:solidFill>
                  <a:srgbClr val="000000"/>
                </a:solidFill>
                <a:latin typeface="Times New Roman" panose="02020603050405020304" pitchFamily="18" charset="0"/>
              </a:rPr>
              <a:t> </a:t>
            </a:r>
            <a:r>
              <a:rPr lang="en-US" dirty="0"/>
              <a:t/>
            </a:r>
            <a:br>
              <a:rPr lang="en-US" dirty="0"/>
            </a:br>
            <a:endParaRPr lang="en-US" dirty="0"/>
          </a:p>
        </p:txBody>
      </p:sp>
      <p:sp>
        <p:nvSpPr>
          <p:cNvPr id="6" name="Rectangle 5">
            <a:extLst>
              <a:ext uri="{FF2B5EF4-FFF2-40B4-BE49-F238E27FC236}">
                <a16:creationId xmlns:a16="http://schemas.microsoft.com/office/drawing/2014/main" xmlns="" id="{D8B2664A-F6B7-47CA-8D63-6EF0893FA0F8}"/>
              </a:ext>
            </a:extLst>
          </p:cNvPr>
          <p:cNvSpPr/>
          <p:nvPr/>
        </p:nvSpPr>
        <p:spPr>
          <a:xfrm>
            <a:off x="1881809" y="1789043"/>
            <a:ext cx="8282608" cy="646331"/>
          </a:xfrm>
          <a:prstGeom prst="rect">
            <a:avLst/>
          </a:prstGeom>
        </p:spPr>
        <p:txBody>
          <a:bodyPr wrap="square">
            <a:spAutoFit/>
          </a:bodyPr>
          <a:lstStyle/>
          <a:p>
            <a:r>
              <a:rPr lang="en-US" dirty="0">
                <a:solidFill>
                  <a:srgbClr val="000000"/>
                </a:solidFill>
                <a:latin typeface="Times New Roman" panose="02020603050405020304" pitchFamily="18" charset="0"/>
              </a:rPr>
              <a:t> </a:t>
            </a:r>
            <a:r>
              <a:rPr lang="en-US" dirty="0"/>
              <a:t/>
            </a:r>
            <a:br>
              <a:rPr lang="en-US" dirty="0"/>
            </a:br>
            <a:endParaRPr lang="en-US" dirty="0"/>
          </a:p>
        </p:txBody>
      </p:sp>
      <p:sp>
        <p:nvSpPr>
          <p:cNvPr id="7" name="Rectangle 6">
            <a:extLst>
              <a:ext uri="{FF2B5EF4-FFF2-40B4-BE49-F238E27FC236}">
                <a16:creationId xmlns:a16="http://schemas.microsoft.com/office/drawing/2014/main" xmlns="" id="{12375341-44CE-48F6-9F43-73DFF25D0A9B}"/>
              </a:ext>
            </a:extLst>
          </p:cNvPr>
          <p:cNvSpPr/>
          <p:nvPr/>
        </p:nvSpPr>
        <p:spPr>
          <a:xfrm>
            <a:off x="2027583" y="1575572"/>
            <a:ext cx="8282608" cy="5355312"/>
          </a:xfrm>
          <a:prstGeom prst="rect">
            <a:avLst/>
          </a:prstGeom>
        </p:spPr>
        <p:txBody>
          <a:bodyPr wrap="square">
            <a:spAutoFit/>
          </a:bodyPr>
          <a:lstStyle/>
          <a:p>
            <a:r>
              <a:rPr lang="en-US" dirty="0">
                <a:solidFill>
                  <a:srgbClr val="FFFF00"/>
                </a:solidFill>
                <a:latin typeface="Arial" panose="020B0604020202020204" pitchFamily="34" charset="0"/>
              </a:rPr>
              <a:t>Monthly Group Session Special :</a:t>
            </a:r>
            <a:r>
              <a:rPr lang="en-US" dirty="0">
                <a:solidFill>
                  <a:srgbClr val="F3F3F3"/>
                </a:solidFill>
                <a:latin typeface="Arial" panose="020B0604020202020204" pitchFamily="34" charset="0"/>
              </a:rPr>
              <a:t> $125/month (includes meal plans/meal prep is extra) for as many sessions on Monday-Friday..3pm,4pm,5pm,6pm,.Saturday session free from 7am-8am...Sundays off</a:t>
            </a:r>
            <a:endParaRPr lang="en-US" dirty="0">
              <a:solidFill>
                <a:srgbClr val="000000"/>
              </a:solidFill>
              <a:latin typeface="Times New Roman" panose="02020603050405020304" pitchFamily="18" charset="0"/>
            </a:endParaRPr>
          </a:p>
          <a:p>
            <a:r>
              <a:rPr lang="en-US" dirty="0"/>
              <a:t/>
            </a:r>
            <a:br>
              <a:rPr lang="en-US" dirty="0"/>
            </a:br>
            <a:r>
              <a:rPr lang="en-US" dirty="0">
                <a:solidFill>
                  <a:schemeClr val="bg1"/>
                </a:solidFill>
                <a:latin typeface="Arial" panose="020B0604020202020204" pitchFamily="34" charset="0"/>
              </a:rPr>
              <a:t>Boot Camp</a:t>
            </a:r>
            <a:r>
              <a:rPr lang="en-US" dirty="0">
                <a:solidFill>
                  <a:srgbClr val="38761D"/>
                </a:solidFill>
                <a:latin typeface="Arial" panose="020B0604020202020204" pitchFamily="34" charset="0"/>
              </a:rPr>
              <a:t>: </a:t>
            </a:r>
            <a:r>
              <a:rPr lang="en-US" dirty="0">
                <a:solidFill>
                  <a:srgbClr val="F3F3F3"/>
                </a:solidFill>
                <a:latin typeface="Arial" panose="020B0604020202020204" pitchFamily="34" charset="0"/>
              </a:rPr>
              <a:t>$15/Sessions ...sessions can be private family/friend group scheduled sessions getting prepped for an upcoming event or just wanting to get moving and started on a health journey together. Boot camps are Saturday  session geared towards getting you a jumpstart on your Weekend. So join us as we motivate each other in a good sweat.</a:t>
            </a:r>
            <a:endParaRPr lang="en-US" dirty="0">
              <a:solidFill>
                <a:srgbClr val="000000"/>
              </a:solidFill>
              <a:latin typeface="Times New Roman" panose="02020603050405020304" pitchFamily="18" charset="0"/>
            </a:endParaRPr>
          </a:p>
          <a:p>
            <a:r>
              <a:rPr lang="en-US" dirty="0"/>
              <a:t/>
            </a:r>
            <a:br>
              <a:rPr lang="en-US" dirty="0"/>
            </a:br>
            <a:r>
              <a:rPr lang="en-US" dirty="0">
                <a:solidFill>
                  <a:srgbClr val="FF00FF"/>
                </a:solidFill>
                <a:latin typeface="Arial" panose="020B0604020202020204" pitchFamily="34" charset="0"/>
              </a:rPr>
              <a:t>One-on-One Sessions:</a:t>
            </a:r>
            <a:r>
              <a:rPr lang="en-US" dirty="0">
                <a:solidFill>
                  <a:srgbClr val="F3F3F3"/>
                </a:solidFill>
                <a:latin typeface="Arial" panose="020B0604020202020204" pitchFamily="34" charset="0"/>
              </a:rPr>
              <a:t> $35/session ...Hours are based on availability due to group sessions</a:t>
            </a:r>
            <a:endParaRPr lang="en-US" dirty="0">
              <a:solidFill>
                <a:srgbClr val="000000"/>
              </a:solidFill>
              <a:latin typeface="Times New Roman" panose="02020603050405020304" pitchFamily="18" charset="0"/>
            </a:endParaRPr>
          </a:p>
          <a:p>
            <a:r>
              <a:rPr lang="en-US" dirty="0"/>
              <a:t/>
            </a:r>
            <a:br>
              <a:rPr lang="en-US" dirty="0"/>
            </a:br>
            <a:r>
              <a:rPr lang="en-US" dirty="0">
                <a:solidFill>
                  <a:srgbClr val="3C78D8"/>
                </a:solidFill>
                <a:latin typeface="Arial" panose="020B0604020202020204" pitchFamily="34" charset="0"/>
              </a:rPr>
              <a:t>Online Training:</a:t>
            </a:r>
            <a:r>
              <a:rPr lang="en-US" dirty="0">
                <a:solidFill>
                  <a:srgbClr val="F3F3F3"/>
                </a:solidFill>
                <a:latin typeface="Arial" panose="020B0604020202020204" pitchFamily="34" charset="0"/>
              </a:rPr>
              <a:t> $75/month...includes meal plans, recorded exercise videos, facetime workouts,  exercise plans, fitness coaching, and continuous communication as needed... </a:t>
            </a:r>
            <a:endParaRPr lang="en-US" dirty="0">
              <a:solidFill>
                <a:srgbClr val="000000"/>
              </a:solidFill>
              <a:latin typeface="Times New Roman" panose="02020603050405020304" pitchFamily="18" charset="0"/>
            </a:endParaRPr>
          </a:p>
          <a:p>
            <a:r>
              <a:rPr lang="en-US" dirty="0"/>
              <a:t/>
            </a:r>
            <a:br>
              <a:rPr lang="en-US" dirty="0"/>
            </a:br>
            <a:r>
              <a:rPr lang="en-US" dirty="0">
                <a:solidFill>
                  <a:srgbClr val="00FF00"/>
                </a:solidFill>
                <a:latin typeface="Arial" panose="020B0604020202020204" pitchFamily="34" charset="0"/>
              </a:rPr>
              <a:t>Meal Prep: </a:t>
            </a:r>
            <a:r>
              <a:rPr lang="en-US" dirty="0">
                <a:solidFill>
                  <a:srgbClr val="F3F3F3"/>
                </a:solidFill>
                <a:latin typeface="Arial" panose="020B0604020202020204" pitchFamily="34" charset="0"/>
              </a:rPr>
              <a:t>$100/Week…..Includes : Breakfast/Lunch/Dinner/for 5 days </a:t>
            </a:r>
            <a:r>
              <a:rPr lang="en-US" dirty="0"/>
              <a:t/>
            </a:r>
            <a:br>
              <a:rPr lang="en-US" dirty="0"/>
            </a:br>
            <a:endParaRPr lang="en-US" dirty="0"/>
          </a:p>
        </p:txBody>
      </p:sp>
      <p:sp>
        <p:nvSpPr>
          <p:cNvPr id="8" name="Rectangle 7">
            <a:extLst>
              <a:ext uri="{FF2B5EF4-FFF2-40B4-BE49-F238E27FC236}">
                <a16:creationId xmlns:a16="http://schemas.microsoft.com/office/drawing/2014/main" xmlns="" id="{0E30A64C-C973-470A-A186-BFD992D451AD}"/>
              </a:ext>
            </a:extLst>
          </p:cNvPr>
          <p:cNvSpPr/>
          <p:nvPr/>
        </p:nvSpPr>
        <p:spPr>
          <a:xfrm>
            <a:off x="3048000" y="649357"/>
            <a:ext cx="7712765" cy="800219"/>
          </a:xfrm>
          <a:prstGeom prst="rect">
            <a:avLst/>
          </a:prstGeom>
        </p:spPr>
        <p:txBody>
          <a:bodyPr wrap="square">
            <a:spAutoFit/>
          </a:bodyPr>
          <a:lstStyle/>
          <a:p>
            <a:pPr algn="ctr"/>
            <a:r>
              <a:rPr lang="en-US" sz="2800" b="1" dirty="0">
                <a:solidFill>
                  <a:srgbClr val="FFFFFF"/>
                </a:solidFill>
                <a:latin typeface="Questrial"/>
              </a:rPr>
              <a:t>Services and Prices</a:t>
            </a:r>
            <a:r>
              <a:rPr lang="en-US" dirty="0"/>
              <a:t/>
            </a:r>
            <a:br>
              <a:rPr lang="en-US" dirty="0"/>
            </a:br>
            <a:endParaRPr lang="en-US" dirty="0"/>
          </a:p>
        </p:txBody>
      </p:sp>
    </p:spTree>
    <p:extLst>
      <p:ext uri="{BB962C8B-B14F-4D97-AF65-F5344CB8AC3E}">
        <p14:creationId xmlns:p14="http://schemas.microsoft.com/office/powerpoint/2010/main" val="2749467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04C395AB-CFE5-477D-B104-327A840DCEB4}"/>
              </a:ext>
            </a:extLst>
          </p:cNvPr>
          <p:cNvPicPr>
            <a:picLocks noGrp="1" noChangeAspect="1"/>
          </p:cNvPicPr>
          <p:nvPr>
            <p:ph idx="1"/>
          </p:nvPr>
        </p:nvPicPr>
        <p:blipFill>
          <a:blip r:embed="rId2"/>
          <a:stretch>
            <a:fillRect/>
          </a:stretch>
        </p:blipFill>
        <p:spPr>
          <a:xfrm>
            <a:off x="2658258" y="0"/>
            <a:ext cx="5490464" cy="6858000"/>
          </a:xfrm>
        </p:spPr>
      </p:pic>
      <p:sp>
        <p:nvSpPr>
          <p:cNvPr id="7" name="Title 6">
            <a:extLst>
              <a:ext uri="{FF2B5EF4-FFF2-40B4-BE49-F238E27FC236}">
                <a16:creationId xmlns:a16="http://schemas.microsoft.com/office/drawing/2014/main" xmlns="" id="{5BE2C73D-3428-4D4B-8C88-E5316D23DDDC}"/>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4042070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877" y="440717"/>
            <a:ext cx="9905998" cy="1478570"/>
          </a:xfrm>
        </p:spPr>
        <p:txBody>
          <a:bodyPr>
            <a:normAutofit/>
          </a:bodyPr>
          <a:lstStyle/>
          <a:p>
            <a:pPr algn="ctr"/>
            <a:r>
              <a:rPr lang="en-US" sz="4800" dirty="0">
                <a:solidFill>
                  <a:prstClr val="black"/>
                </a:solidFill>
                <a:latin typeface="Algerian" panose="04020705040A02060702" pitchFamily="82" charset="0"/>
              </a:rPr>
              <a:t>Our SPLIT routines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89489429"/>
              </p:ext>
            </p:extLst>
          </p:nvPr>
        </p:nvGraphicFramePr>
        <p:xfrm>
          <a:off x="965915" y="1784890"/>
          <a:ext cx="8607885" cy="1935769"/>
        </p:xfrm>
        <a:graphic>
          <a:graphicData uri="http://schemas.openxmlformats.org/drawingml/2006/table">
            <a:tbl>
              <a:tblPr firstRow="1" bandRow="1">
                <a:tableStyleId>{5C22544A-7EE6-4342-B048-85BDC9FD1C3A}</a:tableStyleId>
              </a:tblPr>
              <a:tblGrid>
                <a:gridCol w="1687133">
                  <a:extLst>
                    <a:ext uri="{9D8B030D-6E8A-4147-A177-3AD203B41FA5}">
                      <a16:colId xmlns:a16="http://schemas.microsoft.com/office/drawing/2014/main" xmlns="" val="20000"/>
                    </a:ext>
                  </a:extLst>
                </a:gridCol>
                <a:gridCol w="6920752">
                  <a:extLst>
                    <a:ext uri="{9D8B030D-6E8A-4147-A177-3AD203B41FA5}">
                      <a16:colId xmlns:a16="http://schemas.microsoft.com/office/drawing/2014/main" xmlns="" val="20001"/>
                    </a:ext>
                  </a:extLst>
                </a:gridCol>
              </a:tblGrid>
              <a:tr h="1935769">
                <a:tc>
                  <a:txBody>
                    <a:bodyPr/>
                    <a:lstStyle/>
                    <a:p>
                      <a:endParaRPr lang="en-US" sz="2400" b="1" kern="1200" dirty="0">
                        <a:solidFill>
                          <a:schemeClr val="bg1"/>
                        </a:solidFill>
                        <a:latin typeface="+mn-lt"/>
                        <a:ea typeface="+mn-ea"/>
                        <a:cs typeface="+mn-cs"/>
                      </a:endParaRPr>
                    </a:p>
                    <a:p>
                      <a:pPr algn="ctr"/>
                      <a:r>
                        <a:rPr lang="en-US" sz="2400" dirty="0">
                          <a:solidFill>
                            <a:schemeClr val="bg1"/>
                          </a:solidFill>
                        </a:rPr>
                        <a:t>3 Days</a:t>
                      </a:r>
                    </a:p>
                    <a:p>
                      <a:pPr algn="ctr"/>
                      <a:r>
                        <a:rPr lang="en-US" sz="2400" dirty="0">
                          <a:solidFill>
                            <a:schemeClr val="bg1"/>
                          </a:solidFill>
                        </a:rPr>
                        <a:t>Week</a:t>
                      </a:r>
                    </a:p>
                    <a:p>
                      <a:pPr algn="ctr"/>
                      <a:endParaRPr lang="en-US" sz="2400" dirty="0">
                        <a:solidFill>
                          <a:schemeClr val="bg1"/>
                        </a:solidFill>
                      </a:endParaRPr>
                    </a:p>
                    <a:p>
                      <a:pPr algn="ctr"/>
                      <a:endParaRPr lang="en-US" sz="2400" dirty="0">
                        <a:solidFill>
                          <a:schemeClr val="bg1"/>
                        </a:solidFill>
                      </a:endParaRPr>
                    </a:p>
                  </a:txBody>
                  <a:tcPr>
                    <a:solidFill>
                      <a:schemeClr val="bg2"/>
                    </a:solidFill>
                  </a:tcPr>
                </a:tc>
                <a:tc>
                  <a:txBody>
                    <a:bodyPr/>
                    <a:lstStyle/>
                    <a:p>
                      <a:r>
                        <a:rPr lang="en-US" dirty="0"/>
                        <a:t>j</a:t>
                      </a:r>
                    </a:p>
                  </a:txBody>
                  <a:tcPr/>
                </a:tc>
                <a:extLst>
                  <a:ext uri="{0D108BD9-81ED-4DB2-BD59-A6C34878D82A}">
                    <a16:rowId xmlns:a16="http://schemas.microsoft.com/office/drawing/2014/main" xmlns=""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210444506"/>
              </p:ext>
            </p:extLst>
          </p:nvPr>
        </p:nvGraphicFramePr>
        <p:xfrm>
          <a:off x="2665927" y="1814359"/>
          <a:ext cx="7166299" cy="828041"/>
        </p:xfrm>
        <a:graphic>
          <a:graphicData uri="http://schemas.openxmlformats.org/drawingml/2006/table">
            <a:tbl>
              <a:tblPr firstRow="1" bandRow="1">
                <a:tableStyleId>{5C22544A-7EE6-4342-B048-85BDC9FD1C3A}</a:tableStyleId>
              </a:tblPr>
              <a:tblGrid>
                <a:gridCol w="7166299">
                  <a:extLst>
                    <a:ext uri="{9D8B030D-6E8A-4147-A177-3AD203B41FA5}">
                      <a16:colId xmlns:a16="http://schemas.microsoft.com/office/drawing/2014/main" xmlns="" val="20000"/>
                    </a:ext>
                  </a:extLst>
                </a:gridCol>
              </a:tblGrid>
              <a:tr h="828041">
                <a:tc>
                  <a:txBody>
                    <a:bodyPr/>
                    <a:lstStyle/>
                    <a:p>
                      <a:r>
                        <a:rPr lang="en-US" sz="2400" b="1" kern="1200" dirty="0">
                          <a:solidFill>
                            <a:schemeClr val="bg1"/>
                          </a:solidFill>
                          <a:latin typeface="+mn-lt"/>
                          <a:ea typeface="+mn-ea"/>
                          <a:cs typeface="+mn-cs"/>
                        </a:rPr>
                        <a:t>Monday                   Wednesday                        Friday</a:t>
                      </a:r>
                    </a:p>
                  </a:txBody>
                  <a:tcPr>
                    <a:solidFill>
                      <a:schemeClr val="bg1">
                        <a:lumMod val="50000"/>
                        <a:lumOff val="50000"/>
                      </a:schemeClr>
                    </a:solidFill>
                  </a:tcPr>
                </a:tc>
                <a:extLst>
                  <a:ext uri="{0D108BD9-81ED-4DB2-BD59-A6C34878D82A}">
                    <a16:rowId xmlns:a16="http://schemas.microsoft.com/office/drawing/2014/main" xmlns="" val="10000"/>
                  </a:ext>
                </a:extLst>
              </a:tr>
            </a:tbl>
          </a:graphicData>
        </a:graphic>
      </p:graphicFrame>
      <p:sp>
        <p:nvSpPr>
          <p:cNvPr id="5" name="TextBox 4"/>
          <p:cNvSpPr txBox="1"/>
          <p:nvPr/>
        </p:nvSpPr>
        <p:spPr>
          <a:xfrm>
            <a:off x="2665927" y="2671869"/>
            <a:ext cx="7166299" cy="1077218"/>
          </a:xfrm>
          <a:prstGeom prst="rect">
            <a:avLst/>
          </a:prstGeom>
          <a:solidFill>
            <a:schemeClr val="tx1">
              <a:lumMod val="75000"/>
            </a:schemeClr>
          </a:solidFill>
        </p:spPr>
        <p:txBody>
          <a:bodyPr wrap="square" rtlCol="0">
            <a:spAutoFit/>
          </a:bodyPr>
          <a:lstStyle/>
          <a:p>
            <a:r>
              <a:rPr lang="en-US" sz="1600" b="1" dirty="0">
                <a:solidFill>
                  <a:schemeClr val="bg1"/>
                </a:solidFill>
                <a:latin typeface="Arial Rounded MT Bold" panose="020F0704030504030204" pitchFamily="34" charset="0"/>
              </a:rPr>
              <a:t>Chest                                            Back                                                       Legs</a:t>
            </a:r>
          </a:p>
          <a:p>
            <a:r>
              <a:rPr lang="en-US" sz="1600" b="1" dirty="0">
                <a:solidFill>
                  <a:schemeClr val="bg1"/>
                </a:solidFill>
                <a:latin typeface="Arial Rounded MT Bold" panose="020F0704030504030204" pitchFamily="34" charset="0"/>
              </a:rPr>
              <a:t>Triceps                                       Biceps                                                    Glutes</a:t>
            </a:r>
          </a:p>
          <a:p>
            <a:r>
              <a:rPr lang="en-US" sz="1600" b="1" dirty="0">
                <a:solidFill>
                  <a:schemeClr val="bg1"/>
                </a:solidFill>
                <a:latin typeface="Arial Rounded MT Bold" panose="020F0704030504030204" pitchFamily="34" charset="0"/>
              </a:rPr>
              <a:t>Shoulders                                 Abs/Core                                             Abs/Core</a:t>
            </a:r>
          </a:p>
          <a:p>
            <a:r>
              <a:rPr lang="en-US" sz="1600" b="1" dirty="0">
                <a:solidFill>
                  <a:schemeClr val="bg1"/>
                </a:solidFill>
                <a:latin typeface="Arial Rounded MT Bold" panose="020F0704030504030204" pitchFamily="34" charset="0"/>
              </a:rPr>
              <a:t>Abs/Core</a:t>
            </a:r>
          </a:p>
        </p:txBody>
      </p:sp>
      <p:graphicFrame>
        <p:nvGraphicFramePr>
          <p:cNvPr id="6" name="Table 5"/>
          <p:cNvGraphicFramePr>
            <a:graphicFrameLocks noGrp="1"/>
          </p:cNvGraphicFramePr>
          <p:nvPr>
            <p:extLst>
              <p:ext uri="{D42A27DB-BD31-4B8C-83A1-F6EECF244321}">
                <p14:modId xmlns:p14="http://schemas.microsoft.com/office/powerpoint/2010/main" val="377359848"/>
              </p:ext>
            </p:extLst>
          </p:nvPr>
        </p:nvGraphicFramePr>
        <p:xfrm>
          <a:off x="1691347" y="3740907"/>
          <a:ext cx="8128000" cy="1463040"/>
        </p:xfrm>
        <a:graphic>
          <a:graphicData uri="http://schemas.openxmlformats.org/drawingml/2006/table">
            <a:tbl>
              <a:tblPr firstRow="1" bandRow="1">
                <a:tableStyleId>{5C22544A-7EE6-4342-B048-85BDC9FD1C3A}</a:tableStyleId>
              </a:tblPr>
              <a:tblGrid>
                <a:gridCol w="2107921">
                  <a:extLst>
                    <a:ext uri="{9D8B030D-6E8A-4147-A177-3AD203B41FA5}">
                      <a16:colId xmlns:a16="http://schemas.microsoft.com/office/drawing/2014/main" xmlns="" val="20000"/>
                    </a:ext>
                  </a:extLst>
                </a:gridCol>
                <a:gridCol w="6020079">
                  <a:extLst>
                    <a:ext uri="{9D8B030D-6E8A-4147-A177-3AD203B41FA5}">
                      <a16:colId xmlns:a16="http://schemas.microsoft.com/office/drawing/2014/main" xmlns="" val="20001"/>
                    </a:ext>
                  </a:extLst>
                </a:gridCol>
              </a:tblGrid>
              <a:tr h="1294247">
                <a:tc>
                  <a:txBody>
                    <a:bodyPr/>
                    <a:lstStyle/>
                    <a:p>
                      <a:pPr algn="ctr"/>
                      <a:endParaRPr lang="en-US" sz="2400" dirty="0">
                        <a:solidFill>
                          <a:schemeClr val="bg1"/>
                        </a:solidFill>
                      </a:endParaRPr>
                    </a:p>
                    <a:p>
                      <a:pPr algn="ctr"/>
                      <a:r>
                        <a:rPr lang="en-US" sz="2400" dirty="0">
                          <a:solidFill>
                            <a:schemeClr val="bg1"/>
                          </a:solidFill>
                        </a:rPr>
                        <a:t>2 Days</a:t>
                      </a:r>
                    </a:p>
                    <a:p>
                      <a:pPr algn="ctr"/>
                      <a:r>
                        <a:rPr lang="en-US" sz="2400" dirty="0">
                          <a:solidFill>
                            <a:schemeClr val="bg1"/>
                          </a:solidFill>
                        </a:rPr>
                        <a:t>Week</a:t>
                      </a:r>
                    </a:p>
                  </a:txBody>
                  <a:tcPr>
                    <a:solidFill>
                      <a:schemeClr val="bg2"/>
                    </a:solidFill>
                  </a:tcPr>
                </a:tc>
                <a:tc>
                  <a:txBody>
                    <a:bodyPr/>
                    <a:lstStyle/>
                    <a:p>
                      <a:endParaRPr lang="en-US" dirty="0"/>
                    </a:p>
                    <a:p>
                      <a:endParaRPr lang="en-US" dirty="0"/>
                    </a:p>
                    <a:p>
                      <a:r>
                        <a:rPr lang="en-US" dirty="0">
                          <a:solidFill>
                            <a:schemeClr val="bg1"/>
                          </a:solidFill>
                          <a:latin typeface="Arial Rounded MT Bold" panose="020F0704030504030204" pitchFamily="34" charset="0"/>
                        </a:rPr>
                        <a:t>           Back/</a:t>
                      </a:r>
                      <a:r>
                        <a:rPr lang="en-US" baseline="0" dirty="0">
                          <a:solidFill>
                            <a:schemeClr val="bg1"/>
                          </a:solidFill>
                          <a:latin typeface="Arial Rounded MT Bold" panose="020F0704030504030204" pitchFamily="34" charset="0"/>
                        </a:rPr>
                        <a:t>Biceps                                    Legs</a:t>
                      </a:r>
                    </a:p>
                    <a:p>
                      <a:r>
                        <a:rPr lang="en-US" baseline="0" dirty="0">
                          <a:solidFill>
                            <a:schemeClr val="bg1"/>
                          </a:solidFill>
                          <a:latin typeface="Arial Rounded MT Bold" panose="020F0704030504030204" pitchFamily="34" charset="0"/>
                        </a:rPr>
                        <a:t>       Chest/ Shoulders                               Glutes</a:t>
                      </a:r>
                    </a:p>
                    <a:p>
                      <a:r>
                        <a:rPr lang="en-US" baseline="0" dirty="0">
                          <a:solidFill>
                            <a:schemeClr val="bg1"/>
                          </a:solidFill>
                          <a:latin typeface="Arial Rounded MT Bold" panose="020F0704030504030204" pitchFamily="34" charset="0"/>
                        </a:rPr>
                        <a:t>       Triceps/ Abs/Core                              Abs/Core</a:t>
                      </a:r>
                      <a:endParaRPr lang="en-US" dirty="0">
                        <a:solidFill>
                          <a:schemeClr val="bg1"/>
                        </a:solidFill>
                        <a:latin typeface="Arial Rounded MT Bold" panose="020F0704030504030204" pitchFamily="34" charset="0"/>
                      </a:endParaRPr>
                    </a:p>
                  </a:txBody>
                  <a:tcPr>
                    <a:solidFill>
                      <a:schemeClr val="tx1">
                        <a:lumMod val="75000"/>
                      </a:schemeClr>
                    </a:solidFill>
                  </a:tcPr>
                </a:tc>
                <a:extLst>
                  <a:ext uri="{0D108BD9-81ED-4DB2-BD59-A6C34878D82A}">
                    <a16:rowId xmlns:a16="http://schemas.microsoft.com/office/drawing/2014/main" xmlns=""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03991966"/>
              </p:ext>
            </p:extLst>
          </p:nvPr>
        </p:nvGraphicFramePr>
        <p:xfrm>
          <a:off x="3809285" y="3750128"/>
          <a:ext cx="6022941" cy="457200"/>
        </p:xfrm>
        <a:graphic>
          <a:graphicData uri="http://schemas.openxmlformats.org/drawingml/2006/table">
            <a:tbl>
              <a:tblPr firstRow="1" bandRow="1">
                <a:tableStyleId>{5C22544A-7EE6-4342-B048-85BDC9FD1C3A}</a:tableStyleId>
              </a:tblPr>
              <a:tblGrid>
                <a:gridCol w="6022941">
                  <a:extLst>
                    <a:ext uri="{9D8B030D-6E8A-4147-A177-3AD203B41FA5}">
                      <a16:colId xmlns:a16="http://schemas.microsoft.com/office/drawing/2014/main" xmlns="" val="20000"/>
                    </a:ext>
                  </a:extLst>
                </a:gridCol>
              </a:tblGrid>
              <a:tr h="370840">
                <a:tc>
                  <a:txBody>
                    <a:bodyPr/>
                    <a:lstStyle/>
                    <a:p>
                      <a:pPr algn="l"/>
                      <a:r>
                        <a:rPr lang="en-US" sz="2400" dirty="0"/>
                        <a:t>         </a:t>
                      </a:r>
                      <a:r>
                        <a:rPr lang="en-US" sz="2400" dirty="0">
                          <a:solidFill>
                            <a:schemeClr val="bg1"/>
                          </a:solidFill>
                        </a:rPr>
                        <a:t>Tuesday                       Thursday</a:t>
                      </a:r>
                    </a:p>
                  </a:txBody>
                  <a:tcPr>
                    <a:solidFill>
                      <a:schemeClr val="bg1">
                        <a:lumMod val="50000"/>
                        <a:lumOff val="50000"/>
                      </a:schemeClr>
                    </a:solidFill>
                  </a:tcPr>
                </a:tc>
                <a:extLst>
                  <a:ext uri="{0D108BD9-81ED-4DB2-BD59-A6C34878D82A}">
                    <a16:rowId xmlns:a16="http://schemas.microsoft.com/office/drawing/2014/main" xmlns=""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55756278"/>
              </p:ext>
            </p:extLst>
          </p:nvPr>
        </p:nvGraphicFramePr>
        <p:xfrm>
          <a:off x="2047740" y="5213168"/>
          <a:ext cx="7771607" cy="1463040"/>
        </p:xfrm>
        <a:graphic>
          <a:graphicData uri="http://schemas.openxmlformats.org/drawingml/2006/table">
            <a:tbl>
              <a:tblPr firstRow="1" bandRow="1">
                <a:tableStyleId>{5C22544A-7EE6-4342-B048-85BDC9FD1C3A}</a:tableStyleId>
              </a:tblPr>
              <a:tblGrid>
                <a:gridCol w="1862210">
                  <a:extLst>
                    <a:ext uri="{9D8B030D-6E8A-4147-A177-3AD203B41FA5}">
                      <a16:colId xmlns:a16="http://schemas.microsoft.com/office/drawing/2014/main" xmlns="" val="20000"/>
                    </a:ext>
                  </a:extLst>
                </a:gridCol>
                <a:gridCol w="5909397">
                  <a:extLst>
                    <a:ext uri="{9D8B030D-6E8A-4147-A177-3AD203B41FA5}">
                      <a16:colId xmlns:a16="http://schemas.microsoft.com/office/drawing/2014/main" xmlns="" val="20001"/>
                    </a:ext>
                  </a:extLst>
                </a:gridCol>
              </a:tblGrid>
              <a:tr h="1410329">
                <a:tc>
                  <a:txBody>
                    <a:bodyPr/>
                    <a:lstStyle/>
                    <a:p>
                      <a:endParaRPr lang="en-US" dirty="0"/>
                    </a:p>
                    <a:p>
                      <a:pPr algn="ctr"/>
                      <a:r>
                        <a:rPr lang="en-US" sz="2400" dirty="0">
                          <a:solidFill>
                            <a:schemeClr val="bg1"/>
                          </a:solidFill>
                        </a:rPr>
                        <a:t>1 Day</a:t>
                      </a:r>
                      <a:r>
                        <a:rPr lang="en-US" sz="2400" baseline="0" dirty="0">
                          <a:solidFill>
                            <a:schemeClr val="bg1"/>
                          </a:solidFill>
                        </a:rPr>
                        <a:t> </a:t>
                      </a:r>
                    </a:p>
                    <a:p>
                      <a:pPr algn="ctr"/>
                      <a:r>
                        <a:rPr lang="en-US" sz="2400" baseline="0" dirty="0">
                          <a:solidFill>
                            <a:schemeClr val="bg1"/>
                          </a:solidFill>
                        </a:rPr>
                        <a:t>Week</a:t>
                      </a:r>
                      <a:endParaRPr lang="en-US" sz="2400" dirty="0">
                        <a:solidFill>
                          <a:schemeClr val="bg1"/>
                        </a:solidFill>
                      </a:endParaRPr>
                    </a:p>
                  </a:txBody>
                  <a:tcPr>
                    <a:solidFill>
                      <a:schemeClr val="bg2"/>
                    </a:solidFill>
                  </a:tcPr>
                </a:tc>
                <a:tc>
                  <a:txBody>
                    <a:bodyPr/>
                    <a:lstStyle/>
                    <a:p>
                      <a:endParaRPr lang="en-US" dirty="0"/>
                    </a:p>
                    <a:p>
                      <a:endParaRPr lang="en-US" dirty="0"/>
                    </a:p>
                    <a:p>
                      <a:r>
                        <a:rPr lang="en-US" b="1" dirty="0">
                          <a:solidFill>
                            <a:schemeClr val="bg1"/>
                          </a:solidFill>
                          <a:latin typeface="Arial Rounded MT Bold" panose="020F0704030504030204" pitchFamily="34" charset="0"/>
                        </a:rPr>
                        <a:t>    Legs                              Glutes                             Back</a:t>
                      </a:r>
                    </a:p>
                    <a:p>
                      <a:r>
                        <a:rPr lang="en-US" b="1" dirty="0">
                          <a:solidFill>
                            <a:schemeClr val="bg1"/>
                          </a:solidFill>
                          <a:latin typeface="Arial Rounded MT Bold" panose="020F0704030504030204" pitchFamily="34" charset="0"/>
                        </a:rPr>
                        <a:t>    Chest                          </a:t>
                      </a:r>
                      <a:r>
                        <a:rPr lang="en-US" b="1" baseline="0" dirty="0">
                          <a:solidFill>
                            <a:schemeClr val="bg1"/>
                          </a:solidFill>
                          <a:latin typeface="Arial Rounded MT Bold" panose="020F0704030504030204" pitchFamily="34" charset="0"/>
                        </a:rPr>
                        <a:t> </a:t>
                      </a:r>
                      <a:r>
                        <a:rPr lang="en-US" b="1" dirty="0">
                          <a:solidFill>
                            <a:schemeClr val="bg1"/>
                          </a:solidFill>
                          <a:latin typeface="Arial Rounded MT Bold" panose="020F0704030504030204" pitchFamily="34" charset="0"/>
                        </a:rPr>
                        <a:t>Triceps                           Biceps</a:t>
                      </a:r>
                    </a:p>
                    <a:p>
                      <a:r>
                        <a:rPr lang="en-US" b="1" baseline="0" dirty="0">
                          <a:solidFill>
                            <a:schemeClr val="bg1"/>
                          </a:solidFill>
                          <a:latin typeface="Arial Rounded MT Bold" panose="020F0704030504030204" pitchFamily="34" charset="0"/>
                        </a:rPr>
                        <a:t>  Shoulders                    Abs/Core</a:t>
                      </a:r>
                      <a:endParaRPr lang="en-US" b="1" dirty="0">
                        <a:solidFill>
                          <a:schemeClr val="bg1"/>
                        </a:solidFill>
                        <a:latin typeface="Arial Rounded MT Bold" panose="020F0704030504030204" pitchFamily="34" charset="0"/>
                      </a:endParaRPr>
                    </a:p>
                  </a:txBody>
                  <a:tcPr>
                    <a:solidFill>
                      <a:schemeClr val="tx1">
                        <a:lumMod val="75000"/>
                      </a:schemeClr>
                    </a:solidFill>
                  </a:tcPr>
                </a:tc>
                <a:extLst>
                  <a:ext uri="{0D108BD9-81ED-4DB2-BD59-A6C34878D82A}">
                    <a16:rowId xmlns:a16="http://schemas.microsoft.com/office/drawing/2014/main" xmlns=""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627970877"/>
              </p:ext>
            </p:extLst>
          </p:nvPr>
        </p:nvGraphicFramePr>
        <p:xfrm>
          <a:off x="3928057" y="5224195"/>
          <a:ext cx="5891290" cy="518160"/>
        </p:xfrm>
        <a:graphic>
          <a:graphicData uri="http://schemas.openxmlformats.org/drawingml/2006/table">
            <a:tbl>
              <a:tblPr firstRow="1" bandRow="1">
                <a:tableStyleId>{5C22544A-7EE6-4342-B048-85BDC9FD1C3A}</a:tableStyleId>
              </a:tblPr>
              <a:tblGrid>
                <a:gridCol w="5891290">
                  <a:extLst>
                    <a:ext uri="{9D8B030D-6E8A-4147-A177-3AD203B41FA5}">
                      <a16:colId xmlns:a16="http://schemas.microsoft.com/office/drawing/2014/main" xmlns="" val="20000"/>
                    </a:ext>
                  </a:extLst>
                </a:gridCol>
              </a:tblGrid>
              <a:tr h="492402">
                <a:tc>
                  <a:txBody>
                    <a:bodyPr/>
                    <a:lstStyle/>
                    <a:p>
                      <a:pPr algn="ctr"/>
                      <a:r>
                        <a:rPr lang="en-US" sz="2800" dirty="0">
                          <a:solidFill>
                            <a:schemeClr val="bg1"/>
                          </a:solidFill>
                        </a:rPr>
                        <a:t>Saturday</a:t>
                      </a:r>
                    </a:p>
                  </a:txBody>
                  <a:tcPr>
                    <a:solidFill>
                      <a:schemeClr val="bg1">
                        <a:lumMod val="50000"/>
                        <a:lumOff val="50000"/>
                      </a:schemeClr>
                    </a:solidFill>
                  </a:tcPr>
                </a:tc>
                <a:extLst>
                  <a:ext uri="{0D108BD9-81ED-4DB2-BD59-A6C34878D82A}">
                    <a16:rowId xmlns:a16="http://schemas.microsoft.com/office/drawing/2014/main" xmlns=""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993166756"/>
              </p:ext>
            </p:extLst>
          </p:nvPr>
        </p:nvGraphicFramePr>
        <p:xfrm>
          <a:off x="10134243" y="3436235"/>
          <a:ext cx="1815921" cy="1036192"/>
        </p:xfrm>
        <a:graphic>
          <a:graphicData uri="http://schemas.openxmlformats.org/drawingml/2006/table">
            <a:tbl>
              <a:tblPr firstRow="1" bandRow="1">
                <a:tableStyleId>{5C22544A-7EE6-4342-B048-85BDC9FD1C3A}</a:tableStyleId>
              </a:tblPr>
              <a:tblGrid>
                <a:gridCol w="1815921">
                  <a:extLst>
                    <a:ext uri="{9D8B030D-6E8A-4147-A177-3AD203B41FA5}">
                      <a16:colId xmlns:a16="http://schemas.microsoft.com/office/drawing/2014/main" xmlns="" val="20000"/>
                    </a:ext>
                  </a:extLst>
                </a:gridCol>
              </a:tblGrid>
              <a:tr h="1036192">
                <a:tc>
                  <a:txBody>
                    <a:bodyPr/>
                    <a:lstStyle/>
                    <a:p>
                      <a:r>
                        <a:rPr lang="en-US" dirty="0">
                          <a:solidFill>
                            <a:schemeClr val="bg1"/>
                          </a:solidFill>
                        </a:rPr>
                        <a:t>Abs/Core</a:t>
                      </a:r>
                      <a:r>
                        <a:rPr lang="en-US" baseline="0" dirty="0">
                          <a:solidFill>
                            <a:schemeClr val="bg1"/>
                          </a:solidFill>
                        </a:rPr>
                        <a:t> and Cardio on Extra Days</a:t>
                      </a:r>
                      <a:endParaRPr lang="en-US" dirty="0">
                        <a:solidFill>
                          <a:schemeClr val="bg1"/>
                        </a:solidFill>
                      </a:endParaRPr>
                    </a:p>
                  </a:txBody>
                  <a:tcPr>
                    <a:solidFill>
                      <a:schemeClr val="bg1">
                        <a:lumMod val="50000"/>
                        <a:lumOff val="50000"/>
                      </a:schemeClr>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184103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solidFill>
                  <a:schemeClr val="bg1"/>
                </a:solidFill>
              </a:rPr>
              <a:t>Our Exercise program</a:t>
            </a:r>
          </a:p>
        </p:txBody>
      </p:sp>
      <p:graphicFrame>
        <p:nvGraphicFramePr>
          <p:cNvPr id="3" name="Table 2"/>
          <p:cNvGraphicFramePr>
            <a:graphicFrameLocks noGrp="1"/>
          </p:cNvGraphicFramePr>
          <p:nvPr>
            <p:extLst>
              <p:ext uri="{D42A27DB-BD31-4B8C-83A1-F6EECF244321}">
                <p14:modId xmlns:p14="http://schemas.microsoft.com/office/powerpoint/2010/main" val="3703187539"/>
              </p:ext>
            </p:extLst>
          </p:nvPr>
        </p:nvGraphicFramePr>
        <p:xfrm>
          <a:off x="1700010" y="2200736"/>
          <a:ext cx="8767495" cy="1767840"/>
        </p:xfrm>
        <a:graphic>
          <a:graphicData uri="http://schemas.openxmlformats.org/drawingml/2006/table">
            <a:tbl>
              <a:tblPr firstRow="1" bandRow="1">
                <a:tableStyleId>{5C22544A-7EE6-4342-B048-85BDC9FD1C3A}</a:tableStyleId>
              </a:tblPr>
              <a:tblGrid>
                <a:gridCol w="1790165">
                  <a:extLst>
                    <a:ext uri="{9D8B030D-6E8A-4147-A177-3AD203B41FA5}">
                      <a16:colId xmlns:a16="http://schemas.microsoft.com/office/drawing/2014/main" xmlns="" val="20000"/>
                    </a:ext>
                  </a:extLst>
                </a:gridCol>
                <a:gridCol w="1357574">
                  <a:extLst>
                    <a:ext uri="{9D8B030D-6E8A-4147-A177-3AD203B41FA5}">
                      <a16:colId xmlns:a16="http://schemas.microsoft.com/office/drawing/2014/main" xmlns="" val="20001"/>
                    </a:ext>
                  </a:extLst>
                </a:gridCol>
                <a:gridCol w="1873252">
                  <a:extLst>
                    <a:ext uri="{9D8B030D-6E8A-4147-A177-3AD203B41FA5}">
                      <a16:colId xmlns:a16="http://schemas.microsoft.com/office/drawing/2014/main" xmlns="" val="20002"/>
                    </a:ext>
                  </a:extLst>
                </a:gridCol>
                <a:gridCol w="1873252">
                  <a:extLst>
                    <a:ext uri="{9D8B030D-6E8A-4147-A177-3AD203B41FA5}">
                      <a16:colId xmlns:a16="http://schemas.microsoft.com/office/drawing/2014/main" xmlns="" val="20003"/>
                    </a:ext>
                  </a:extLst>
                </a:gridCol>
                <a:gridCol w="1873252">
                  <a:extLst>
                    <a:ext uri="{9D8B030D-6E8A-4147-A177-3AD203B41FA5}">
                      <a16:colId xmlns:a16="http://schemas.microsoft.com/office/drawing/2014/main" xmlns="" val="20004"/>
                    </a:ext>
                  </a:extLst>
                </a:gridCol>
              </a:tblGrid>
              <a:tr h="370840">
                <a:tc>
                  <a:txBody>
                    <a:bodyPr/>
                    <a:lstStyle/>
                    <a:p>
                      <a:pPr algn="ctr"/>
                      <a:endParaRPr lang="en-US" sz="2800" dirty="0">
                        <a:solidFill>
                          <a:schemeClr val="bg1"/>
                        </a:solidFill>
                      </a:endParaRPr>
                    </a:p>
                    <a:p>
                      <a:pPr algn="ctr"/>
                      <a:r>
                        <a:rPr lang="en-US" sz="2800" dirty="0">
                          <a:solidFill>
                            <a:schemeClr val="bg1"/>
                          </a:solidFill>
                        </a:rPr>
                        <a:t>Warm-Up</a:t>
                      </a:r>
                    </a:p>
                  </a:txBody>
                  <a:tcPr>
                    <a:solidFill>
                      <a:schemeClr val="tx1">
                        <a:lumMod val="75000"/>
                      </a:schemeClr>
                    </a:solidFill>
                  </a:tcPr>
                </a:tc>
                <a:tc>
                  <a:txBody>
                    <a:bodyPr/>
                    <a:lstStyle/>
                    <a:p>
                      <a:pPr algn="ctr"/>
                      <a:endParaRPr lang="en-US" sz="2400" dirty="0">
                        <a:solidFill>
                          <a:schemeClr val="bg1"/>
                        </a:solidFill>
                      </a:endParaRPr>
                    </a:p>
                    <a:p>
                      <a:pPr algn="ctr"/>
                      <a:r>
                        <a:rPr lang="en-US" sz="2400" dirty="0">
                          <a:solidFill>
                            <a:schemeClr val="bg1"/>
                          </a:solidFill>
                        </a:rPr>
                        <a:t>Strength</a:t>
                      </a:r>
                    </a:p>
                  </a:txBody>
                  <a:tcPr>
                    <a:solidFill>
                      <a:schemeClr val="tx1">
                        <a:lumMod val="75000"/>
                      </a:schemeClr>
                    </a:solidFill>
                  </a:tcPr>
                </a:tc>
                <a:tc>
                  <a:txBody>
                    <a:bodyPr/>
                    <a:lstStyle/>
                    <a:p>
                      <a:pPr algn="ctr"/>
                      <a:r>
                        <a:rPr lang="en-US" sz="2400" dirty="0">
                          <a:solidFill>
                            <a:schemeClr val="bg1"/>
                          </a:solidFill>
                        </a:rPr>
                        <a:t>Weight</a:t>
                      </a:r>
                    </a:p>
                    <a:p>
                      <a:pPr algn="ctr"/>
                      <a:r>
                        <a:rPr lang="en-US" sz="2400" dirty="0">
                          <a:solidFill>
                            <a:schemeClr val="bg1"/>
                          </a:solidFill>
                        </a:rPr>
                        <a:t>Training</a:t>
                      </a:r>
                    </a:p>
                  </a:txBody>
                  <a:tcPr>
                    <a:solidFill>
                      <a:srgbClr val="00B050"/>
                    </a:solidFill>
                  </a:tcPr>
                </a:tc>
                <a:tc>
                  <a:txBody>
                    <a:bodyPr/>
                    <a:lstStyle/>
                    <a:p>
                      <a:pPr algn="ctr"/>
                      <a:endParaRPr lang="en-US" sz="2400" dirty="0">
                        <a:solidFill>
                          <a:schemeClr val="bg1"/>
                        </a:solidFill>
                      </a:endParaRPr>
                    </a:p>
                    <a:p>
                      <a:pPr algn="ctr"/>
                      <a:r>
                        <a:rPr lang="en-US" sz="2400" dirty="0">
                          <a:solidFill>
                            <a:schemeClr val="bg1"/>
                          </a:solidFill>
                        </a:rPr>
                        <a:t>Abs/Core</a:t>
                      </a:r>
                    </a:p>
                  </a:txBody>
                  <a:tcPr>
                    <a:solidFill>
                      <a:srgbClr val="00B050"/>
                    </a:solidFill>
                  </a:tcPr>
                </a:tc>
                <a:tc>
                  <a:txBody>
                    <a:bodyPr/>
                    <a:lstStyle/>
                    <a:p>
                      <a:pPr algn="ctr"/>
                      <a:endParaRPr lang="en-US" sz="2400" dirty="0">
                        <a:solidFill>
                          <a:schemeClr val="bg1"/>
                        </a:solidFill>
                      </a:endParaRPr>
                    </a:p>
                    <a:p>
                      <a:pPr algn="ctr"/>
                      <a:r>
                        <a:rPr lang="en-US" sz="2400" dirty="0">
                          <a:solidFill>
                            <a:schemeClr val="bg1"/>
                          </a:solidFill>
                        </a:rPr>
                        <a:t>Cardio</a:t>
                      </a:r>
                    </a:p>
                  </a:txBody>
                  <a:tcPr>
                    <a:solidFill>
                      <a:schemeClr val="tx1">
                        <a:lumMod val="75000"/>
                      </a:schemeClr>
                    </a:solidFill>
                  </a:tcPr>
                </a:tc>
                <a:extLst>
                  <a:ext uri="{0D108BD9-81ED-4DB2-BD59-A6C34878D82A}">
                    <a16:rowId xmlns:a16="http://schemas.microsoft.com/office/drawing/2014/main" xmlns="" val="10000"/>
                  </a:ext>
                </a:extLst>
              </a:tr>
              <a:tr h="370840">
                <a:tc>
                  <a:txBody>
                    <a:bodyPr/>
                    <a:lstStyle/>
                    <a:p>
                      <a:endParaRPr lang="en-US" sz="2400" b="1" dirty="0"/>
                    </a:p>
                    <a:p>
                      <a:pPr algn="ctr"/>
                      <a:r>
                        <a:rPr lang="en-US" sz="2400" b="1" dirty="0"/>
                        <a:t>5 Min</a:t>
                      </a:r>
                    </a:p>
                  </a:txBody>
                  <a:tcPr/>
                </a:tc>
                <a:tc>
                  <a:txBody>
                    <a:bodyPr/>
                    <a:lstStyle/>
                    <a:p>
                      <a:endParaRPr lang="en-US" sz="2400" b="1" dirty="0"/>
                    </a:p>
                    <a:p>
                      <a:pPr algn="ctr"/>
                      <a:r>
                        <a:rPr lang="en-US" sz="2400" b="1" dirty="0"/>
                        <a:t>5 Min</a:t>
                      </a:r>
                    </a:p>
                  </a:txBody>
                  <a:tcPr/>
                </a:tc>
                <a:tc>
                  <a:txBody>
                    <a:bodyPr/>
                    <a:lstStyle/>
                    <a:p>
                      <a:endParaRPr lang="en-US" sz="2400" b="1" dirty="0"/>
                    </a:p>
                    <a:p>
                      <a:pPr algn="ctr"/>
                      <a:r>
                        <a:rPr lang="en-US" sz="2400" b="1" dirty="0"/>
                        <a:t>25 Min</a:t>
                      </a:r>
                    </a:p>
                  </a:txBody>
                  <a:tcPr/>
                </a:tc>
                <a:tc>
                  <a:txBody>
                    <a:bodyPr/>
                    <a:lstStyle/>
                    <a:p>
                      <a:endParaRPr lang="en-US" sz="2400" b="1" dirty="0"/>
                    </a:p>
                    <a:p>
                      <a:pPr algn="ctr"/>
                      <a:r>
                        <a:rPr lang="en-US" sz="2400" b="1" dirty="0"/>
                        <a:t>5 Min</a:t>
                      </a:r>
                    </a:p>
                  </a:txBody>
                  <a:tcPr/>
                </a:tc>
                <a:tc>
                  <a:txBody>
                    <a:bodyPr/>
                    <a:lstStyle/>
                    <a:p>
                      <a:pPr algn="ctr"/>
                      <a:endParaRPr lang="en-US" sz="2400" b="1" dirty="0"/>
                    </a:p>
                    <a:p>
                      <a:pPr algn="ctr"/>
                      <a:r>
                        <a:rPr lang="en-US" sz="2400" b="1" dirty="0"/>
                        <a:t>20 Min</a:t>
                      </a:r>
                    </a:p>
                  </a:txBody>
                  <a:tcPr/>
                </a:tc>
                <a:extLst>
                  <a:ext uri="{0D108BD9-81ED-4DB2-BD59-A6C34878D82A}">
                    <a16:rowId xmlns:a16="http://schemas.microsoft.com/office/drawing/2014/main" xmlns="" val="10001"/>
                  </a:ext>
                </a:extLst>
              </a:tr>
            </a:tbl>
          </a:graphicData>
        </a:graphic>
      </p:graphicFrame>
      <p:sp>
        <p:nvSpPr>
          <p:cNvPr id="4" name="TextBox 3"/>
          <p:cNvSpPr txBox="1"/>
          <p:nvPr/>
        </p:nvSpPr>
        <p:spPr>
          <a:xfrm>
            <a:off x="3000777" y="4597758"/>
            <a:ext cx="6941713" cy="461665"/>
          </a:xfrm>
          <a:prstGeom prst="rect">
            <a:avLst/>
          </a:prstGeom>
          <a:noFill/>
        </p:spPr>
        <p:txBody>
          <a:bodyPr wrap="square" rtlCol="0">
            <a:spAutoFit/>
          </a:bodyPr>
          <a:lstStyle/>
          <a:p>
            <a:pPr algn="ctr"/>
            <a:r>
              <a:rPr lang="en-US" sz="2400" dirty="0">
                <a:solidFill>
                  <a:schemeClr val="bg1"/>
                </a:solidFill>
              </a:rPr>
              <a:t>1 Hour- Fun, Fast, and Effective</a:t>
            </a:r>
          </a:p>
        </p:txBody>
      </p:sp>
    </p:spTree>
    <p:extLst>
      <p:ext uri="{BB962C8B-B14F-4D97-AF65-F5344CB8AC3E}">
        <p14:creationId xmlns:p14="http://schemas.microsoft.com/office/powerpoint/2010/main" val="3244286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solidFill>
                  <a:schemeClr val="bg1"/>
                </a:solidFill>
              </a:rPr>
              <a:t>Pyramid of Success</a:t>
            </a:r>
          </a:p>
        </p:txBody>
      </p:sp>
      <p:sp>
        <p:nvSpPr>
          <p:cNvPr id="3" name="Isosceles Triangle 2"/>
          <p:cNvSpPr/>
          <p:nvPr/>
        </p:nvSpPr>
        <p:spPr>
          <a:xfrm>
            <a:off x="2776235" y="1770845"/>
            <a:ext cx="6636354" cy="5087155"/>
          </a:xfrm>
          <a:prstGeom prst="triangle">
            <a:avLst/>
          </a:prstGeom>
          <a:solidFill>
            <a:srgbClr val="00206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462548" y="5766455"/>
            <a:ext cx="5256449" cy="1107996"/>
          </a:xfrm>
          <a:prstGeom prst="rect">
            <a:avLst/>
          </a:prstGeom>
          <a:solidFill>
            <a:srgbClr val="FFFF00"/>
          </a:solidFill>
        </p:spPr>
        <p:txBody>
          <a:bodyPr wrap="square" rtlCol="0">
            <a:spAutoFit/>
          </a:bodyPr>
          <a:lstStyle/>
          <a:p>
            <a:pPr algn="ctr"/>
            <a:r>
              <a:rPr lang="en-US" sz="6600" dirty="0">
                <a:solidFill>
                  <a:schemeClr val="bg1"/>
                </a:solidFill>
              </a:rPr>
              <a:t>Nutrition</a:t>
            </a:r>
          </a:p>
        </p:txBody>
      </p:sp>
      <p:sp>
        <p:nvSpPr>
          <p:cNvPr id="6" name="TextBox 5"/>
          <p:cNvSpPr txBox="1"/>
          <p:nvPr/>
        </p:nvSpPr>
        <p:spPr>
          <a:xfrm>
            <a:off x="4275784" y="4584879"/>
            <a:ext cx="3734875" cy="769441"/>
          </a:xfrm>
          <a:prstGeom prst="rect">
            <a:avLst/>
          </a:prstGeom>
          <a:solidFill>
            <a:srgbClr val="D60093"/>
          </a:solidFill>
        </p:spPr>
        <p:txBody>
          <a:bodyPr wrap="square" rtlCol="0">
            <a:spAutoFit/>
          </a:bodyPr>
          <a:lstStyle/>
          <a:p>
            <a:pPr algn="ctr"/>
            <a:r>
              <a:rPr lang="en-US" sz="4400" dirty="0">
                <a:solidFill>
                  <a:schemeClr val="bg1"/>
                </a:solidFill>
              </a:rPr>
              <a:t>Weight Training</a:t>
            </a:r>
          </a:p>
        </p:txBody>
      </p:sp>
      <p:sp>
        <p:nvSpPr>
          <p:cNvPr id="7" name="TextBox 6"/>
          <p:cNvSpPr txBox="1"/>
          <p:nvPr/>
        </p:nvSpPr>
        <p:spPr>
          <a:xfrm>
            <a:off x="5042078" y="3249414"/>
            <a:ext cx="2079939" cy="923330"/>
          </a:xfrm>
          <a:prstGeom prst="rect">
            <a:avLst/>
          </a:prstGeom>
          <a:solidFill>
            <a:schemeClr val="tx2">
              <a:lumMod val="75000"/>
            </a:schemeClr>
          </a:solidFill>
        </p:spPr>
        <p:txBody>
          <a:bodyPr wrap="square" rtlCol="0">
            <a:spAutoFit/>
          </a:bodyPr>
          <a:lstStyle/>
          <a:p>
            <a:pPr algn="ctr"/>
            <a:r>
              <a:rPr lang="en-US" sz="5400" dirty="0">
                <a:solidFill>
                  <a:schemeClr val="bg1"/>
                </a:solidFill>
              </a:rPr>
              <a:t>Cardio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8845" y="1724300"/>
            <a:ext cx="3563155" cy="3169989"/>
          </a:xfrm>
          <a:prstGeom prst="rect">
            <a:avLst/>
          </a:prstGeom>
        </p:spPr>
      </p:pic>
    </p:spTree>
    <p:extLst>
      <p:ext uri="{BB962C8B-B14F-4D97-AF65-F5344CB8AC3E}">
        <p14:creationId xmlns:p14="http://schemas.microsoft.com/office/powerpoint/2010/main" val="2279267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solidFill>
                  <a:schemeClr val="bg1"/>
                </a:solidFill>
              </a:rPr>
              <a:t>Our Nutrition Program</a:t>
            </a:r>
            <a:br>
              <a:rPr lang="en-US" sz="4400" dirty="0">
                <a:solidFill>
                  <a:schemeClr val="bg1"/>
                </a:solidFill>
              </a:rPr>
            </a:br>
            <a:r>
              <a:rPr lang="en-US" sz="2000" dirty="0">
                <a:solidFill>
                  <a:schemeClr val="bg1"/>
                </a:solidFill>
              </a:rPr>
              <a:t>Science based meal plan individualized to each client</a:t>
            </a:r>
            <a:endParaRPr lang="en-US" sz="4400" dirty="0">
              <a:solidFill>
                <a:schemeClr val="bg1"/>
              </a:solidFill>
            </a:endParaRPr>
          </a:p>
        </p:txBody>
      </p:sp>
      <p:sp>
        <p:nvSpPr>
          <p:cNvPr id="4" name="TextBox 3"/>
          <p:cNvSpPr txBox="1"/>
          <p:nvPr/>
        </p:nvSpPr>
        <p:spPr>
          <a:xfrm>
            <a:off x="1687132" y="2614411"/>
            <a:ext cx="3052293" cy="1538883"/>
          </a:xfrm>
          <a:prstGeom prst="rect">
            <a:avLst/>
          </a:prstGeom>
          <a:solidFill>
            <a:schemeClr val="accent4">
              <a:lumMod val="75000"/>
            </a:schemeClr>
          </a:solidFill>
        </p:spPr>
        <p:txBody>
          <a:bodyPr wrap="square" rtlCol="0">
            <a:spAutoFit/>
          </a:bodyPr>
          <a:lstStyle/>
          <a:p>
            <a:pPr algn="ctr"/>
            <a:endParaRPr lang="en-US" sz="2800" dirty="0"/>
          </a:p>
          <a:p>
            <a:pPr algn="ctr"/>
            <a:r>
              <a:rPr lang="en-US" sz="2800" dirty="0"/>
              <a:t>Caloric Intake</a:t>
            </a:r>
          </a:p>
          <a:p>
            <a:pPr algn="ctr"/>
            <a:r>
              <a:rPr lang="en-US" sz="2000" dirty="0"/>
              <a:t>(how much)</a:t>
            </a:r>
          </a:p>
          <a:p>
            <a:pPr algn="ctr"/>
            <a:endParaRPr lang="en-US" dirty="0"/>
          </a:p>
        </p:txBody>
      </p:sp>
      <p:sp>
        <p:nvSpPr>
          <p:cNvPr id="6" name="TextBox 5"/>
          <p:cNvSpPr txBox="1"/>
          <p:nvPr/>
        </p:nvSpPr>
        <p:spPr>
          <a:xfrm>
            <a:off x="5486400" y="2678804"/>
            <a:ext cx="3206840" cy="1231106"/>
          </a:xfrm>
          <a:prstGeom prst="rect">
            <a:avLst/>
          </a:prstGeom>
          <a:solidFill>
            <a:schemeClr val="accent2">
              <a:lumMod val="75000"/>
            </a:schemeClr>
          </a:solidFill>
        </p:spPr>
        <p:txBody>
          <a:bodyPr wrap="square" rtlCol="0">
            <a:spAutoFit/>
          </a:bodyPr>
          <a:lstStyle/>
          <a:p>
            <a:pPr algn="ctr"/>
            <a:r>
              <a:rPr lang="en-US" sz="2800" dirty="0"/>
              <a:t>Ratio</a:t>
            </a:r>
          </a:p>
          <a:p>
            <a:pPr algn="ctr"/>
            <a:r>
              <a:rPr lang="en-US" sz="2800" dirty="0"/>
              <a:t>Macronutrients</a:t>
            </a:r>
          </a:p>
          <a:p>
            <a:pPr algn="ctr"/>
            <a:r>
              <a:rPr lang="en-US" dirty="0"/>
              <a:t>(what)</a:t>
            </a:r>
          </a:p>
        </p:txBody>
      </p:sp>
      <p:sp>
        <p:nvSpPr>
          <p:cNvPr id="7" name="TextBox 6"/>
          <p:cNvSpPr txBox="1"/>
          <p:nvPr/>
        </p:nvSpPr>
        <p:spPr>
          <a:xfrm>
            <a:off x="1687132" y="4670617"/>
            <a:ext cx="3142445" cy="1354217"/>
          </a:xfrm>
          <a:prstGeom prst="rect">
            <a:avLst/>
          </a:prstGeom>
          <a:solidFill>
            <a:schemeClr val="accent6">
              <a:lumMod val="75000"/>
            </a:schemeClr>
          </a:solidFill>
        </p:spPr>
        <p:txBody>
          <a:bodyPr wrap="square" rtlCol="0">
            <a:spAutoFit/>
          </a:bodyPr>
          <a:lstStyle/>
          <a:p>
            <a:pPr algn="ctr"/>
            <a:endParaRPr lang="en-US" dirty="0"/>
          </a:p>
          <a:p>
            <a:pPr algn="ctr"/>
            <a:endParaRPr lang="en-US" dirty="0"/>
          </a:p>
          <a:p>
            <a:pPr algn="ctr"/>
            <a:r>
              <a:rPr lang="en-US" sz="2800" dirty="0"/>
              <a:t>Meal Frequency</a:t>
            </a:r>
          </a:p>
          <a:p>
            <a:pPr algn="ctr"/>
            <a:r>
              <a:rPr lang="en-US" dirty="0"/>
              <a:t>   (when)</a:t>
            </a:r>
          </a:p>
        </p:txBody>
      </p:sp>
      <p:sp>
        <p:nvSpPr>
          <p:cNvPr id="8" name="TextBox 7"/>
          <p:cNvSpPr txBox="1"/>
          <p:nvPr/>
        </p:nvSpPr>
        <p:spPr>
          <a:xfrm>
            <a:off x="5743977" y="4769415"/>
            <a:ext cx="2949262" cy="1354217"/>
          </a:xfrm>
          <a:prstGeom prst="rect">
            <a:avLst/>
          </a:prstGeom>
          <a:solidFill>
            <a:schemeClr val="accent5">
              <a:lumMod val="75000"/>
            </a:schemeClr>
          </a:solidFill>
        </p:spPr>
        <p:txBody>
          <a:bodyPr wrap="square" rtlCol="0">
            <a:spAutoFit/>
          </a:bodyPr>
          <a:lstStyle/>
          <a:p>
            <a:pPr algn="ctr"/>
            <a:endParaRPr lang="en-US" dirty="0"/>
          </a:p>
          <a:p>
            <a:pPr algn="ctr"/>
            <a:r>
              <a:rPr lang="en-US" sz="2800" dirty="0"/>
              <a:t>Supplementation</a:t>
            </a:r>
          </a:p>
          <a:p>
            <a:r>
              <a:rPr lang="en-US" dirty="0"/>
              <a:t>        (Vitamins &amp; Minerals) </a:t>
            </a:r>
          </a:p>
          <a:p>
            <a:endParaRPr lang="en-US" dirty="0"/>
          </a:p>
        </p:txBody>
      </p:sp>
    </p:spTree>
    <p:extLst>
      <p:ext uri="{BB962C8B-B14F-4D97-AF65-F5344CB8AC3E}">
        <p14:creationId xmlns:p14="http://schemas.microsoft.com/office/powerpoint/2010/main" val="759560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Accountability AND motivation</a:t>
            </a:r>
          </a:p>
        </p:txBody>
      </p:sp>
      <p:sp>
        <p:nvSpPr>
          <p:cNvPr id="3" name="Hexagon 2"/>
          <p:cNvSpPr/>
          <p:nvPr/>
        </p:nvSpPr>
        <p:spPr>
          <a:xfrm>
            <a:off x="5100034" y="2097088"/>
            <a:ext cx="1648496" cy="1328692"/>
          </a:xfrm>
          <a:prstGeom prst="hexag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Food </a:t>
            </a:r>
          </a:p>
          <a:p>
            <a:pPr algn="ctr"/>
            <a:r>
              <a:rPr lang="en-US" dirty="0"/>
              <a:t>Journaling</a:t>
            </a:r>
          </a:p>
        </p:txBody>
      </p:sp>
      <p:sp>
        <p:nvSpPr>
          <p:cNvPr id="4" name="Hexagon 3"/>
          <p:cNvSpPr/>
          <p:nvPr/>
        </p:nvSpPr>
        <p:spPr>
          <a:xfrm>
            <a:off x="6993228" y="3206839"/>
            <a:ext cx="1532586" cy="1236372"/>
          </a:xfrm>
          <a:prstGeom prst="hexag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High</a:t>
            </a:r>
          </a:p>
          <a:p>
            <a:pPr algn="ctr"/>
            <a:r>
              <a:rPr lang="en-US" dirty="0"/>
              <a:t>Energy</a:t>
            </a:r>
          </a:p>
        </p:txBody>
      </p:sp>
      <p:sp>
        <p:nvSpPr>
          <p:cNvPr id="5" name="Hexagon 4"/>
          <p:cNvSpPr/>
          <p:nvPr/>
        </p:nvSpPr>
        <p:spPr>
          <a:xfrm>
            <a:off x="6993229" y="4997003"/>
            <a:ext cx="1532586" cy="1249251"/>
          </a:xfrm>
          <a:prstGeom prst="hexag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Constant</a:t>
            </a:r>
          </a:p>
          <a:p>
            <a:pPr algn="ctr"/>
            <a:r>
              <a:rPr lang="en-US" dirty="0"/>
              <a:t>Change</a:t>
            </a:r>
          </a:p>
        </p:txBody>
      </p:sp>
      <p:sp>
        <p:nvSpPr>
          <p:cNvPr id="6" name="Hexagon 5"/>
          <p:cNvSpPr/>
          <p:nvPr/>
        </p:nvSpPr>
        <p:spPr>
          <a:xfrm>
            <a:off x="5203065" y="5486400"/>
            <a:ext cx="1545465" cy="1171977"/>
          </a:xfrm>
          <a:prstGeom prst="hexag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Team</a:t>
            </a:r>
          </a:p>
        </p:txBody>
      </p:sp>
      <p:sp>
        <p:nvSpPr>
          <p:cNvPr id="7" name="Hexagon 6"/>
          <p:cNvSpPr/>
          <p:nvPr/>
        </p:nvSpPr>
        <p:spPr>
          <a:xfrm>
            <a:off x="3438659" y="3206838"/>
            <a:ext cx="1661376" cy="1365161"/>
          </a:xfrm>
          <a:prstGeom prst="hexag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Events</a:t>
            </a:r>
          </a:p>
        </p:txBody>
      </p:sp>
      <p:sp>
        <p:nvSpPr>
          <p:cNvPr id="8" name="Hexagon 7"/>
          <p:cNvSpPr/>
          <p:nvPr/>
        </p:nvSpPr>
        <p:spPr>
          <a:xfrm>
            <a:off x="3438659" y="4904351"/>
            <a:ext cx="1661375" cy="1341904"/>
          </a:xfrm>
          <a:prstGeom prst="hexag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Service</a:t>
            </a:r>
          </a:p>
          <a:p>
            <a:pPr algn="ctr"/>
            <a:r>
              <a:rPr lang="en-US" dirty="0"/>
              <a:t>Calls</a:t>
            </a:r>
          </a:p>
        </p:txBody>
      </p:sp>
      <p:sp>
        <p:nvSpPr>
          <p:cNvPr id="9" name="Hexagon 8"/>
          <p:cNvSpPr/>
          <p:nvPr/>
        </p:nvSpPr>
        <p:spPr>
          <a:xfrm>
            <a:off x="5022760" y="3807873"/>
            <a:ext cx="1906073" cy="1455313"/>
          </a:xfrm>
          <a:prstGeom prst="hexago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Monthly</a:t>
            </a:r>
          </a:p>
          <a:p>
            <a:pPr algn="ctr"/>
            <a:r>
              <a:rPr lang="en-US" dirty="0"/>
              <a:t>Fitness</a:t>
            </a:r>
          </a:p>
          <a:p>
            <a:pPr algn="ctr"/>
            <a:r>
              <a:rPr lang="en-US" dirty="0"/>
              <a:t>Profiles</a:t>
            </a:r>
          </a:p>
        </p:txBody>
      </p:sp>
    </p:spTree>
    <p:extLst>
      <p:ext uri="{BB962C8B-B14F-4D97-AF65-F5344CB8AC3E}">
        <p14:creationId xmlns:p14="http://schemas.microsoft.com/office/powerpoint/2010/main" val="1992719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solidFill>
                  <a:schemeClr val="bg1"/>
                </a:solidFill>
              </a:rPr>
              <a:t>The program</a:t>
            </a:r>
          </a:p>
        </p:txBody>
      </p:sp>
      <p:sp>
        <p:nvSpPr>
          <p:cNvPr id="3" name="Flowchart: Connector 2"/>
          <p:cNvSpPr/>
          <p:nvPr/>
        </p:nvSpPr>
        <p:spPr>
          <a:xfrm>
            <a:off x="7328079" y="2459865"/>
            <a:ext cx="3902298" cy="3837904"/>
          </a:xfrm>
          <a:prstGeom prst="flowChartConnector">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Results</a:t>
            </a:r>
          </a:p>
          <a:p>
            <a:pPr algn="ctr"/>
            <a:r>
              <a:rPr lang="en-US" sz="2000" dirty="0"/>
              <a:t>(Success Stories)</a:t>
            </a:r>
          </a:p>
        </p:txBody>
      </p:sp>
      <p:sp>
        <p:nvSpPr>
          <p:cNvPr id="4" name="Flowchart: Connector 3"/>
          <p:cNvSpPr/>
          <p:nvPr/>
        </p:nvSpPr>
        <p:spPr>
          <a:xfrm>
            <a:off x="3174644" y="1981177"/>
            <a:ext cx="2215166" cy="2165819"/>
          </a:xfrm>
          <a:prstGeom prst="flowChartConnector">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Proper</a:t>
            </a:r>
          </a:p>
          <a:p>
            <a:pPr algn="ctr"/>
            <a:r>
              <a:rPr lang="en-US" sz="2400" dirty="0"/>
              <a:t>Nutrition</a:t>
            </a:r>
          </a:p>
        </p:txBody>
      </p:sp>
      <p:sp>
        <p:nvSpPr>
          <p:cNvPr id="5" name="Flowchart: Connector 4"/>
          <p:cNvSpPr/>
          <p:nvPr/>
        </p:nvSpPr>
        <p:spPr>
          <a:xfrm>
            <a:off x="3174644" y="4434269"/>
            <a:ext cx="2215166" cy="2150771"/>
          </a:xfrm>
          <a:prstGeom prst="flowChartConnector">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Proper</a:t>
            </a:r>
          </a:p>
          <a:p>
            <a:pPr algn="ctr"/>
            <a:r>
              <a:rPr lang="en-US" sz="2400" dirty="0"/>
              <a:t>Exercise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17048"/>
            <a:ext cx="3146352" cy="2259896"/>
          </a:xfrm>
          <a:prstGeom prst="rect">
            <a:avLst/>
          </a:prstGeom>
        </p:spPr>
      </p:pic>
    </p:spTree>
    <p:extLst>
      <p:ext uri="{BB962C8B-B14F-4D97-AF65-F5344CB8AC3E}">
        <p14:creationId xmlns:p14="http://schemas.microsoft.com/office/powerpoint/2010/main" val="3142652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a:t>Angela Purnell</a:t>
            </a:r>
            <a:br>
              <a:rPr lang="en-US" sz="6000" dirty="0"/>
            </a:br>
            <a:r>
              <a:rPr lang="en-US" dirty="0"/>
              <a:t>Success Stories</a:t>
            </a:r>
          </a:p>
        </p:txBody>
      </p:sp>
      <p:sp>
        <p:nvSpPr>
          <p:cNvPr id="3" name="TextBox 2"/>
          <p:cNvSpPr txBox="1"/>
          <p:nvPr/>
        </p:nvSpPr>
        <p:spPr>
          <a:xfrm>
            <a:off x="6194738" y="2097089"/>
            <a:ext cx="4250028" cy="74051041"/>
          </a:xfrm>
          <a:prstGeom prst="rect">
            <a:avLst/>
          </a:prstGeom>
          <a:noFill/>
        </p:spPr>
        <p:txBody>
          <a:bodyPr wrap="square" rtlCol="0">
            <a:spAutoFit/>
          </a:bodyPr>
          <a:lstStyle/>
          <a:p>
            <a:r>
              <a:rPr lang="en-US" sz="1600" dirty="0"/>
              <a:t>On June 20, 2017, I decided I was ready to make the first step at achieving my goal of becoming healthier and physically fit to my desire. This was not my first rodeo, I've done many fit programs and gained results, but my drive and determination was gone. Over the last year and a half, I've watched Latoya challenge herself and train herself with working out and eating healthy. Her daily motivational post, post workout pics, and meal preps helped inspired me into reaching out to her. Being that we live in two different states I was hesitant at first, but </a:t>
            </a:r>
            <a:r>
              <a:rPr lang="en-US" sz="1600" dirty="0" err="1"/>
              <a:t>i</a:t>
            </a:r>
            <a:r>
              <a:rPr lang="en-US" sz="1600" dirty="0"/>
              <a:t> couldn't pass up the opportunity. On June 21, 2017 I made a commitment to a healthier lifestyle. And with the help of Latoya being persistent in her training with </a:t>
            </a:r>
            <a:r>
              <a:rPr lang="en-US" dirty="0"/>
              <a:t>me, the results came and I'm never looking back. Thank you so much.</a:t>
            </a:r>
          </a:p>
          <a:p>
            <a:endParaRPr lang="en-US" dirty="0"/>
          </a:p>
          <a:p>
            <a:r>
              <a:rPr lang="en-US" dirty="0"/>
              <a:t>Angela Purnell</a:t>
            </a:r>
          </a:p>
          <a:p>
            <a:endParaRPr lang="en-US" dirty="0"/>
          </a:p>
          <a:p>
            <a:r>
              <a:rPr lang="en-US" dirty="0"/>
              <a:t>1</a:t>
            </a:r>
          </a:p>
          <a:p>
            <a:endParaRPr lang="en-US" dirty="0"/>
          </a:p>
          <a:p>
            <a:r>
              <a:rPr lang="en-US" dirty="0" err="1"/>
              <a:t>Yessszz</a:t>
            </a:r>
            <a:r>
              <a:rPr lang="en-US" dirty="0"/>
              <a:t> </a:t>
            </a:r>
          </a:p>
          <a:p>
            <a:endParaRPr lang="en-US" dirty="0"/>
          </a:p>
          <a:p>
            <a:endParaRPr lang="en-US" dirty="0"/>
          </a:p>
          <a:p>
            <a:endParaRPr lang="en-US" dirty="0"/>
          </a:p>
          <a:p>
            <a:endParaRPr lang="en-US" dirty="0"/>
          </a:p>
          <a:p>
            <a:r>
              <a:rPr lang="en-US" dirty="0"/>
              <a:t>I'll get my measurements to you but I lost 10 pounds and tons of inches</a:t>
            </a:r>
          </a:p>
          <a:p>
            <a:endParaRPr lang="en-US" dirty="0"/>
          </a:p>
          <a:p>
            <a:r>
              <a:rPr lang="en-US" dirty="0"/>
              <a:t>You on it sis!!!...</a:t>
            </a:r>
            <a:r>
              <a:rPr lang="en-US" dirty="0" err="1"/>
              <a:t>im</a:t>
            </a:r>
            <a:r>
              <a:rPr lang="en-US" dirty="0"/>
              <a:t> about to do your caloric need now</a:t>
            </a:r>
          </a:p>
          <a:p>
            <a:endParaRPr lang="en-US" dirty="0"/>
          </a:p>
          <a:p>
            <a:endParaRPr lang="en-US" dirty="0"/>
          </a:p>
          <a:p>
            <a:r>
              <a:rPr lang="en-US" dirty="0"/>
              <a:t>K. Thanks sis. I need a new workout plan too. I you tube a few to do last week. Maybe I can start using weights</a:t>
            </a:r>
          </a:p>
          <a:p>
            <a:endParaRPr lang="en-US" dirty="0"/>
          </a:p>
          <a:p>
            <a:r>
              <a:rPr lang="en-US" dirty="0"/>
              <a:t>Started at 208 </a:t>
            </a:r>
            <a:r>
              <a:rPr lang="en-US" dirty="0" err="1"/>
              <a:t>im</a:t>
            </a:r>
            <a:r>
              <a:rPr lang="en-US" dirty="0"/>
              <a:t> at 198</a:t>
            </a:r>
          </a:p>
          <a:p>
            <a:endParaRPr lang="en-US" dirty="0"/>
          </a:p>
          <a:p>
            <a:r>
              <a:rPr lang="en-US" dirty="0"/>
              <a:t>Imitate thought I sent you the plan with lifting in it</a:t>
            </a:r>
          </a:p>
          <a:p>
            <a:endParaRPr lang="en-US" dirty="0"/>
          </a:p>
          <a:p>
            <a:r>
              <a:rPr lang="en-US" dirty="0"/>
              <a:t>I</a:t>
            </a:r>
          </a:p>
          <a:p>
            <a:endParaRPr lang="en-US" dirty="0"/>
          </a:p>
          <a:p>
            <a:endParaRPr lang="en-US" dirty="0"/>
          </a:p>
          <a:p>
            <a:r>
              <a:rPr lang="en-US" dirty="0"/>
              <a:t>My ass is juicy as fuck </a:t>
            </a:r>
            <a:r>
              <a:rPr lang="en-US" dirty="0" err="1"/>
              <a:t>tho</a:t>
            </a:r>
            <a:r>
              <a:rPr lang="en-US" dirty="0"/>
              <a:t> </a:t>
            </a:r>
          </a:p>
          <a:p>
            <a:endParaRPr lang="en-US" dirty="0"/>
          </a:p>
          <a:p>
            <a:r>
              <a:rPr lang="en-US" dirty="0"/>
              <a:t>Did u send to my email. Cause I just have the first one. Now I was using a little weights for leg day and a few machines that have weights with the arm exercises but not ab</a:t>
            </a:r>
          </a:p>
          <a:p>
            <a:endParaRPr lang="en-US" dirty="0"/>
          </a:p>
          <a:p>
            <a:r>
              <a:rPr lang="en-US" dirty="0"/>
              <a:t>I will send it again....we are going to go to lifting Mon...wed...</a:t>
            </a:r>
            <a:r>
              <a:rPr lang="en-US" dirty="0" err="1"/>
              <a:t>fri</a:t>
            </a:r>
            <a:r>
              <a:rPr lang="en-US" dirty="0"/>
              <a:t>(but different muscle groups on certain days) and cardio </a:t>
            </a:r>
            <a:r>
              <a:rPr lang="en-US" dirty="0" err="1"/>
              <a:t>tuesday</a:t>
            </a:r>
            <a:r>
              <a:rPr lang="en-US" dirty="0"/>
              <a:t>...</a:t>
            </a:r>
            <a:r>
              <a:rPr lang="en-US" dirty="0" err="1"/>
              <a:t>thursday</a:t>
            </a:r>
            <a:r>
              <a:rPr lang="en-US" dirty="0"/>
              <a:t>...and Saturday</a:t>
            </a:r>
          </a:p>
          <a:p>
            <a:endParaRPr lang="en-US" dirty="0"/>
          </a:p>
          <a:p>
            <a:r>
              <a:rPr lang="en-US" dirty="0"/>
              <a:t>Cardio and abs will be on lifting days also but on cardio days it's just cardio and abs</a:t>
            </a:r>
          </a:p>
          <a:p>
            <a:endParaRPr lang="en-US" dirty="0"/>
          </a:p>
          <a:p>
            <a:endParaRPr lang="en-US" dirty="0"/>
          </a:p>
          <a:p>
            <a:r>
              <a:rPr lang="en-US" dirty="0"/>
              <a:t>K</a:t>
            </a:r>
          </a:p>
          <a:p>
            <a:endParaRPr lang="en-US" dirty="0"/>
          </a:p>
          <a:p>
            <a:r>
              <a:rPr lang="en-US" dirty="0"/>
              <a:t>🤸🏾‍♂️🤸🏾‍♂️🤸🏾‍♂️🤸🏾‍♂️</a:t>
            </a:r>
          </a:p>
          <a:p>
            <a:endParaRPr lang="en-US" dirty="0"/>
          </a:p>
          <a:p>
            <a:r>
              <a:rPr lang="en-US" dirty="0"/>
              <a:t>I </a:t>
            </a:r>
            <a:r>
              <a:rPr lang="en-US" dirty="0" err="1"/>
              <a:t>wanna</a:t>
            </a:r>
            <a:r>
              <a:rPr lang="en-US" dirty="0"/>
              <a:t> start today sis!!</a:t>
            </a:r>
          </a:p>
          <a:p>
            <a:endParaRPr lang="en-US" dirty="0"/>
          </a:p>
          <a:p>
            <a:r>
              <a:rPr lang="en-US" dirty="0"/>
              <a:t>Sunday's are your rest days...you need a rest day so that your body can recover and you don't </a:t>
            </a:r>
            <a:r>
              <a:rPr lang="en-US" dirty="0" err="1"/>
              <a:t>overtrain</a:t>
            </a:r>
            <a:r>
              <a:rPr lang="en-US" dirty="0"/>
              <a:t>...if you </a:t>
            </a:r>
            <a:r>
              <a:rPr lang="en-US" dirty="0" err="1"/>
              <a:t>overtrain</a:t>
            </a:r>
            <a:r>
              <a:rPr lang="en-US" dirty="0"/>
              <a:t> you don't get results</a:t>
            </a:r>
          </a:p>
          <a:p>
            <a:endParaRPr lang="en-US" dirty="0"/>
          </a:p>
          <a:p>
            <a:endParaRPr lang="en-US" dirty="0"/>
          </a:p>
          <a:p>
            <a:r>
              <a:rPr lang="en-US" dirty="0"/>
              <a:t>Lol, u must of seen when I wasn't getting a rest day </a:t>
            </a:r>
          </a:p>
          <a:p>
            <a:endParaRPr lang="en-US" dirty="0"/>
          </a:p>
          <a:p>
            <a:r>
              <a:rPr lang="en-US" dirty="0"/>
              <a:t>Yes </a:t>
            </a:r>
            <a:r>
              <a:rPr lang="en-US" dirty="0" err="1"/>
              <a:t>maam</a:t>
            </a:r>
            <a:r>
              <a:rPr lang="en-US" dirty="0"/>
              <a:t> lmao...sit </a:t>
            </a:r>
            <a:r>
              <a:rPr lang="en-US" dirty="0" err="1"/>
              <a:t>yaself</a:t>
            </a:r>
            <a:r>
              <a:rPr lang="en-US" dirty="0"/>
              <a:t> down sometimes</a:t>
            </a:r>
          </a:p>
          <a:p>
            <a:endParaRPr lang="en-US" dirty="0"/>
          </a:p>
          <a:p>
            <a:endParaRPr lang="en-US" dirty="0"/>
          </a:p>
          <a:p>
            <a:endParaRPr lang="en-US" dirty="0"/>
          </a:p>
          <a:p>
            <a:endParaRPr lang="en-US" dirty="0"/>
          </a:p>
          <a:p>
            <a:r>
              <a:rPr lang="en-US" dirty="0"/>
              <a:t>Man you fine hell </a:t>
            </a:r>
            <a:r>
              <a:rPr lang="en-US" dirty="0" err="1"/>
              <a:t>im</a:t>
            </a:r>
            <a:r>
              <a:rPr lang="en-US" dirty="0"/>
              <a:t> trying to get like you</a:t>
            </a:r>
          </a:p>
          <a:p>
            <a:endParaRPr lang="en-US" dirty="0"/>
          </a:p>
          <a:p>
            <a:r>
              <a:rPr lang="en-US" dirty="0"/>
              <a:t>You fine WHATCHU MEAN!!!...This new workout and knowing your caloric need is going to help you drop fat and tone up all at the same time...</a:t>
            </a:r>
            <a:r>
              <a:rPr lang="en-US" dirty="0" err="1"/>
              <a:t>i</a:t>
            </a:r>
            <a:r>
              <a:rPr lang="en-US" dirty="0"/>
              <a:t> have to drop 20lbs of fat and gain 15lbs of muscle so I'm doing the same work out ..staying focused and going hard and doing it the right way we will see results</a:t>
            </a:r>
          </a:p>
          <a:p>
            <a:endParaRPr lang="en-US" dirty="0"/>
          </a:p>
          <a:p>
            <a:endParaRPr lang="en-US" dirty="0"/>
          </a:p>
          <a:p>
            <a:r>
              <a:rPr lang="en-US" dirty="0"/>
              <a:t>Well I'm happy with my results sis so don't think that. I know things don't come over night. I'm being patient. Now with </a:t>
            </a:r>
            <a:r>
              <a:rPr lang="en-US" dirty="0" err="1"/>
              <a:t>Kassetta</a:t>
            </a:r>
            <a:r>
              <a:rPr lang="en-US" dirty="0"/>
              <a:t> ass home I have to be really strong cause he wants to feed me anything thinking that as long as I work out and don't eat late it want matter but with my body I have to eat healthy to loose weight no way around it at all. </a:t>
            </a:r>
          </a:p>
          <a:p>
            <a:endParaRPr lang="en-US" dirty="0"/>
          </a:p>
          <a:p>
            <a:r>
              <a:rPr lang="en-US" dirty="0"/>
              <a:t>That's with the majority of us...you can't out train bad nutrition...its easier for men because they have less fat and water than we do be cause we are built to carry babies</a:t>
            </a:r>
          </a:p>
          <a:p>
            <a:endParaRPr lang="en-US" dirty="0"/>
          </a:p>
          <a:p>
            <a:endParaRPr lang="en-US" dirty="0"/>
          </a:p>
          <a:p>
            <a:r>
              <a:rPr lang="en-US" dirty="0"/>
              <a:t>Right!!!</a:t>
            </a:r>
          </a:p>
          <a:p>
            <a:endParaRPr lang="en-US" dirty="0"/>
          </a:p>
          <a:p>
            <a:r>
              <a:rPr lang="en-US" dirty="0"/>
              <a:t>They lean up so damn quick it pisses me off lol</a:t>
            </a:r>
          </a:p>
          <a:p>
            <a:endParaRPr lang="en-US" dirty="0"/>
          </a:p>
          <a:p>
            <a:endParaRPr lang="en-US" dirty="0"/>
          </a:p>
          <a:p>
            <a:r>
              <a:rPr lang="en-US" dirty="0"/>
              <a:t>Man </a:t>
            </a:r>
            <a:r>
              <a:rPr lang="en-US" dirty="0" err="1"/>
              <a:t>okAnd</a:t>
            </a:r>
            <a:r>
              <a:rPr lang="en-US" dirty="0"/>
              <a:t> </a:t>
            </a:r>
            <a:r>
              <a:rPr lang="en-US" dirty="0" err="1"/>
              <a:t>Kassetta</a:t>
            </a:r>
            <a:r>
              <a:rPr lang="en-US" dirty="0"/>
              <a:t> eat like a damn pig and just muscle up without working out</a:t>
            </a:r>
          </a:p>
          <a:p>
            <a:endParaRPr lang="en-US" dirty="0"/>
          </a:p>
          <a:p>
            <a:r>
              <a:rPr lang="en-US" dirty="0"/>
              <a:t>Lmao</a:t>
            </a:r>
          </a:p>
          <a:p>
            <a:endParaRPr lang="en-US" dirty="0"/>
          </a:p>
          <a:p>
            <a:endParaRPr lang="en-US" dirty="0"/>
          </a:p>
          <a:p>
            <a:r>
              <a:rPr lang="en-US" dirty="0"/>
              <a:t>He said the other day. </a:t>
            </a:r>
            <a:r>
              <a:rPr lang="en-US" dirty="0" err="1"/>
              <a:t>Tootie</a:t>
            </a:r>
            <a:r>
              <a:rPr lang="en-US" dirty="0"/>
              <a:t> got that body right don't it baby. Talking bout </a:t>
            </a:r>
            <a:r>
              <a:rPr lang="en-US" dirty="0" err="1"/>
              <a:t>yo</a:t>
            </a:r>
            <a:r>
              <a:rPr lang="en-US" dirty="0"/>
              <a:t> body lol</a:t>
            </a:r>
          </a:p>
          <a:p>
            <a:endParaRPr lang="en-US" dirty="0"/>
          </a:p>
          <a:p>
            <a:r>
              <a:rPr lang="en-US" dirty="0"/>
              <a:t>Lol I'm trying I'm trying</a:t>
            </a:r>
          </a:p>
          <a:p>
            <a:endParaRPr lang="en-US" dirty="0"/>
          </a:p>
          <a:p>
            <a:endParaRPr lang="en-US" dirty="0"/>
          </a:p>
          <a:p>
            <a:r>
              <a:rPr lang="en-US" dirty="0"/>
              <a:t>Go look at my snaps 🤣🤣🤣</a:t>
            </a:r>
          </a:p>
          <a:p>
            <a:endParaRPr lang="en-US" dirty="0"/>
          </a:p>
          <a:p>
            <a:r>
              <a:rPr lang="en-US" dirty="0"/>
              <a:t>Ok</a:t>
            </a:r>
          </a:p>
          <a:p>
            <a:endParaRPr lang="en-US" dirty="0"/>
          </a:p>
          <a:p>
            <a:r>
              <a:rPr lang="en-US" dirty="0"/>
              <a:t>Sun 10:34pm</a:t>
            </a:r>
          </a:p>
          <a:p>
            <a:r>
              <a:rPr lang="en-US" dirty="0"/>
              <a:t>I need your age weight and height</a:t>
            </a:r>
          </a:p>
          <a:p>
            <a:endParaRPr lang="en-US" dirty="0"/>
          </a:p>
          <a:p>
            <a:endParaRPr lang="en-US" dirty="0"/>
          </a:p>
          <a:p>
            <a:endParaRPr lang="en-US" dirty="0"/>
          </a:p>
          <a:p>
            <a:r>
              <a:rPr lang="en-US" dirty="0"/>
              <a:t>This is our workout plan ...we warm up for 5 min( treadmill/bike/elliptical)..stretch for 5 min...do weight trying for 25 min( go by the schedule I just sent it tells what muscles to work and what exercises you can do) if you at doing dumbbells do no more than 10lbs at the most 5lbs at the least...if you are doing machine you may be able to do 20/25lbs...after weight trying you have 20min of cardio then 5 min of abs</a:t>
            </a:r>
          </a:p>
          <a:p>
            <a:endParaRPr lang="en-US" dirty="0"/>
          </a:p>
          <a:p>
            <a:endParaRPr lang="en-US" dirty="0"/>
          </a:p>
          <a:p>
            <a:endParaRPr lang="en-US" dirty="0"/>
          </a:p>
          <a:p>
            <a:endParaRPr lang="en-US" dirty="0"/>
          </a:p>
          <a:p>
            <a:endParaRPr lang="en-US" dirty="0"/>
          </a:p>
          <a:p>
            <a:r>
              <a:rPr lang="en-US" dirty="0"/>
              <a:t>33 198 5"10</a:t>
            </a:r>
          </a:p>
          <a:p>
            <a:endParaRPr lang="en-US" dirty="0"/>
          </a:p>
          <a:p>
            <a:r>
              <a:rPr lang="en-US" dirty="0"/>
              <a:t>Samples of cardio you do after weight training...do them until you have reached your 20 min ..you can do abs before you do cardio</a:t>
            </a:r>
          </a:p>
          <a:p>
            <a:endParaRPr lang="en-US" dirty="0"/>
          </a:p>
          <a:p>
            <a:r>
              <a:rPr lang="en-US" dirty="0"/>
              <a:t>2,583 is the amount of calories you should have a day ..</a:t>
            </a:r>
          </a:p>
          <a:p>
            <a:r>
              <a:rPr lang="en-US" dirty="0"/>
              <a:t>Download My fitness-pal app and log your info in ..it will help</a:t>
            </a:r>
          </a:p>
          <a:p>
            <a:endParaRPr lang="en-US" dirty="0"/>
          </a:p>
          <a:p>
            <a:r>
              <a:rPr lang="en-US" dirty="0"/>
              <a:t>Mon 6:07am</a:t>
            </a:r>
          </a:p>
          <a:p>
            <a:r>
              <a:rPr lang="en-US" dirty="0"/>
              <a:t>Your cardio heart rate needs to be between 130-158 to drop weight ...</a:t>
            </a:r>
            <a:r>
              <a:rPr lang="en-US" dirty="0" err="1"/>
              <a:t>thats</a:t>
            </a:r>
            <a:r>
              <a:rPr lang="en-US" dirty="0"/>
              <a:t> your target heart rate</a:t>
            </a:r>
          </a:p>
          <a:p>
            <a:endParaRPr lang="en-US" dirty="0"/>
          </a:p>
          <a:p>
            <a:r>
              <a:rPr lang="en-US" dirty="0"/>
              <a:t>Mon 8:53am</a:t>
            </a:r>
          </a:p>
          <a:p>
            <a:endParaRPr lang="en-US" dirty="0"/>
          </a:p>
          <a:p>
            <a:r>
              <a:rPr lang="en-US" dirty="0"/>
              <a:t>Ok. I usually get to 155</a:t>
            </a:r>
          </a:p>
          <a:p>
            <a:endParaRPr lang="en-US" dirty="0"/>
          </a:p>
          <a:p>
            <a:r>
              <a:rPr lang="en-US" dirty="0"/>
              <a:t>Dang that's a lot of calories And ok I will download it</a:t>
            </a:r>
          </a:p>
          <a:p>
            <a:endParaRPr lang="en-US" dirty="0"/>
          </a:p>
          <a:p>
            <a:r>
              <a:rPr lang="en-US" dirty="0"/>
              <a:t>Mon 3:26pm</a:t>
            </a:r>
          </a:p>
          <a:p>
            <a:endParaRPr lang="en-US" dirty="0"/>
          </a:p>
          <a:p>
            <a:r>
              <a:rPr lang="en-US" dirty="0"/>
              <a:t>Angie</a:t>
            </a:r>
          </a:p>
          <a:p>
            <a:r>
              <a:rPr lang="en-US" dirty="0"/>
              <a:t>You missed a video chat with Angie.</a:t>
            </a:r>
          </a:p>
          <a:p>
            <a:r>
              <a:rPr lang="en-US" dirty="0"/>
              <a:t>Monday 3:26pm</a:t>
            </a:r>
          </a:p>
          <a:p>
            <a:endParaRPr lang="en-US" dirty="0"/>
          </a:p>
          <a:p>
            <a:r>
              <a:rPr lang="en-US" dirty="0"/>
              <a:t>Call Back</a:t>
            </a:r>
          </a:p>
          <a:p>
            <a:endParaRPr lang="en-US" dirty="0"/>
          </a:p>
          <a:p>
            <a:r>
              <a:rPr lang="en-US" dirty="0"/>
              <a:t>Tue 4:23pm</a:t>
            </a:r>
          </a:p>
          <a:p>
            <a:r>
              <a:rPr lang="en-US" dirty="0"/>
              <a:t>Copy and paste your testimony to my new page under review</a:t>
            </a:r>
          </a:p>
          <a:p>
            <a:endParaRPr lang="en-US" dirty="0"/>
          </a:p>
          <a:p>
            <a:endParaRPr lang="en-US" dirty="0"/>
          </a:p>
          <a:p>
            <a:r>
              <a:rPr lang="en-US" dirty="0"/>
              <a:t>Ok. Have u friend me on your new page</a:t>
            </a:r>
          </a:p>
          <a:p>
            <a:endParaRPr lang="en-US" dirty="0"/>
          </a:p>
          <a:p>
            <a:r>
              <a:rPr lang="en-US" dirty="0"/>
              <a:t>Your name won't come up</a:t>
            </a:r>
          </a:p>
          <a:p>
            <a:endParaRPr lang="en-US" dirty="0"/>
          </a:p>
          <a:p>
            <a:endParaRPr lang="en-US" dirty="0"/>
          </a:p>
          <a:p>
            <a:r>
              <a:rPr lang="en-US" dirty="0"/>
              <a:t>Aw man. Don't know why. What's your new name page</a:t>
            </a:r>
          </a:p>
          <a:p>
            <a:endParaRPr lang="en-US" dirty="0"/>
          </a:p>
          <a:p>
            <a:r>
              <a:rPr lang="en-US" dirty="0" err="1"/>
              <a:t>SteeleStrong</a:t>
            </a:r>
            <a:endParaRPr lang="en-US" dirty="0"/>
          </a:p>
          <a:p>
            <a:endParaRPr lang="en-US" dirty="0"/>
          </a:p>
          <a:p>
            <a:endParaRPr lang="en-US" dirty="0"/>
          </a:p>
          <a:p>
            <a:r>
              <a:rPr lang="en-US" dirty="0"/>
              <a:t>Ok</a:t>
            </a:r>
          </a:p>
          <a:p>
            <a:endParaRPr lang="en-US" dirty="0"/>
          </a:p>
          <a:p>
            <a:r>
              <a:rPr lang="en-US" dirty="0"/>
              <a:t>Post the pic too?</a:t>
            </a:r>
          </a:p>
          <a:p>
            <a:endParaRPr lang="en-US" dirty="0"/>
          </a:p>
          <a:p>
            <a:r>
              <a:rPr lang="en-US" dirty="0"/>
              <a:t>I posted the pic already</a:t>
            </a:r>
          </a:p>
          <a:p>
            <a:endParaRPr lang="en-US" dirty="0"/>
          </a:p>
          <a:p>
            <a:endParaRPr lang="en-US" dirty="0"/>
          </a:p>
          <a:p>
            <a:r>
              <a:rPr lang="en-US" dirty="0"/>
              <a:t>Ok. So do you want me to post daily in there like my meals and workouts?</a:t>
            </a:r>
          </a:p>
          <a:p>
            <a:endParaRPr lang="en-US" dirty="0"/>
          </a:p>
          <a:p>
            <a:r>
              <a:rPr lang="en-US" dirty="0" err="1"/>
              <a:t>No..just</a:t>
            </a:r>
            <a:r>
              <a:rPr lang="en-US" dirty="0"/>
              <a:t> post the review...they have to pay for workouts lol</a:t>
            </a:r>
          </a:p>
          <a:p>
            <a:endParaRPr lang="en-US" dirty="0"/>
          </a:p>
          <a:p>
            <a:endParaRPr lang="en-US" dirty="0"/>
          </a:p>
          <a:p>
            <a:r>
              <a:rPr lang="en-US" dirty="0"/>
              <a:t>Oh lol. Ok. I was making sure cause when I was in that other program we would post our daily meals and sweaty selfies</a:t>
            </a:r>
          </a:p>
          <a:p>
            <a:endParaRPr lang="en-US" dirty="0"/>
          </a:p>
          <a:p>
            <a:r>
              <a:rPr lang="en-US" dirty="0"/>
              <a:t>That may be a good idea...ok yea do that lol</a:t>
            </a:r>
          </a:p>
          <a:p>
            <a:endParaRPr lang="en-US" dirty="0"/>
          </a:p>
          <a:p>
            <a:endParaRPr lang="en-US" dirty="0"/>
          </a:p>
          <a:p>
            <a:endParaRPr lang="en-US" dirty="0"/>
          </a:p>
          <a:p>
            <a:endParaRPr lang="en-US" dirty="0"/>
          </a:p>
          <a:p>
            <a:r>
              <a:rPr lang="en-US" dirty="0"/>
              <a:t>Well I don't want to change your idea now sis</a:t>
            </a:r>
          </a:p>
          <a:p>
            <a:endParaRPr lang="en-US" dirty="0"/>
          </a:p>
          <a:p>
            <a:r>
              <a:rPr lang="en-US" dirty="0"/>
              <a:t>lmao!!! nope I need all the tips I can get to get customers</a:t>
            </a:r>
          </a:p>
          <a:p>
            <a:endParaRPr lang="en-US" dirty="0"/>
          </a:p>
          <a:p>
            <a:r>
              <a:rPr lang="en-US" dirty="0"/>
              <a:t>clients</a:t>
            </a:r>
          </a:p>
          <a:p>
            <a:endParaRPr lang="en-US" dirty="0"/>
          </a:p>
          <a:p>
            <a:r>
              <a:rPr lang="en-US" dirty="0"/>
              <a:t>Tue 7:29pm</a:t>
            </a:r>
          </a:p>
          <a:p>
            <a:endParaRPr lang="en-US" dirty="0"/>
          </a:p>
          <a:p>
            <a:r>
              <a:rPr lang="en-US" dirty="0"/>
              <a:t>Ok. So on this page you invited people to see how you achieve your goals and if they inquire a question you direct them to your web page ?</a:t>
            </a:r>
          </a:p>
          <a:p>
            <a:endParaRPr lang="en-US" dirty="0"/>
          </a:p>
          <a:p>
            <a:r>
              <a:rPr lang="en-US" dirty="0"/>
              <a:t>My web page is u see construction so I honestly don't want them going to my web page at all until it's professional and I can target the right market so I have then contacting me and I'm speaking with then personally</a:t>
            </a:r>
          </a:p>
          <a:p>
            <a:endParaRPr lang="en-US" dirty="0"/>
          </a:p>
          <a:p>
            <a:endParaRPr lang="en-US" dirty="0"/>
          </a:p>
          <a:p>
            <a:r>
              <a:rPr lang="en-US" dirty="0"/>
              <a:t>Oh ok! Well I love it🤸🏾‍♂️</a:t>
            </a:r>
          </a:p>
          <a:p>
            <a:endParaRPr lang="en-US" dirty="0"/>
          </a:p>
          <a:p>
            <a:r>
              <a:rPr lang="en-US" dirty="0" err="1"/>
              <a:t>Thankkkksss</a:t>
            </a:r>
            <a:endParaRPr lang="en-US" dirty="0"/>
          </a:p>
          <a:p>
            <a:endParaRPr lang="en-US" dirty="0"/>
          </a:p>
          <a:p>
            <a:r>
              <a:rPr lang="en-US" dirty="0"/>
              <a:t>Did you post under the review tab</a:t>
            </a:r>
          </a:p>
          <a:p>
            <a:endParaRPr lang="en-US" dirty="0"/>
          </a:p>
          <a:p>
            <a:endParaRPr lang="en-US" dirty="0"/>
          </a:p>
          <a:p>
            <a:r>
              <a:rPr lang="en-US" dirty="0"/>
              <a:t>Hell I posted in the group. 🤦🏽‍♀️</a:t>
            </a:r>
          </a:p>
          <a:p>
            <a:endParaRPr lang="en-US" dirty="0"/>
          </a:p>
          <a:p>
            <a:r>
              <a:rPr lang="en-US" dirty="0"/>
              <a:t>Post on the review</a:t>
            </a:r>
          </a:p>
          <a:p>
            <a:endParaRPr lang="en-US" dirty="0"/>
          </a:p>
          <a:p>
            <a:endParaRPr lang="en-US" dirty="0"/>
          </a:p>
          <a:p>
            <a:endParaRPr lang="en-US" dirty="0"/>
          </a:p>
          <a:p>
            <a:r>
              <a:rPr lang="en-US" dirty="0"/>
              <a:t>Seen Tue 7:39pm</a:t>
            </a:r>
          </a:p>
          <a:p>
            <a:r>
              <a:rPr lang="en-US" dirty="0"/>
              <a:t>Chat Conversation End</a:t>
            </a:r>
          </a:p>
          <a:p>
            <a:endParaRPr lang="en-US" dirty="0"/>
          </a:p>
          <a:p>
            <a:endParaRPr lang="en-US" dirty="0"/>
          </a:p>
          <a:p>
            <a:r>
              <a:rPr lang="en-US" dirty="0"/>
              <a:t>Type a message...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159" y="2097088"/>
            <a:ext cx="4651934" cy="4760912"/>
          </a:xfrm>
          <a:prstGeom prst="rect">
            <a:avLst/>
          </a:prstGeom>
        </p:spPr>
      </p:pic>
    </p:spTree>
    <p:extLst>
      <p:ext uri="{BB962C8B-B14F-4D97-AF65-F5344CB8AC3E}">
        <p14:creationId xmlns:p14="http://schemas.microsoft.com/office/powerpoint/2010/main" val="2217433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E0C13D-E732-4CAD-B29D-7F6E7107759D}"/>
              </a:ext>
            </a:extLst>
          </p:cNvPr>
          <p:cNvSpPr>
            <a:spLocks noGrp="1"/>
          </p:cNvSpPr>
          <p:nvPr>
            <p:ph type="title"/>
          </p:nvPr>
        </p:nvSpPr>
        <p:spPr/>
        <p:txBody>
          <a:bodyPr/>
          <a:lstStyle/>
          <a:p>
            <a:pPr algn="ctr"/>
            <a:r>
              <a:rPr lang="en-US" dirty="0"/>
              <a:t>About  Your Trainer</a:t>
            </a:r>
            <a:br>
              <a:rPr lang="en-US" dirty="0"/>
            </a:br>
            <a:endParaRPr lang="en-US" dirty="0"/>
          </a:p>
        </p:txBody>
      </p:sp>
      <p:sp>
        <p:nvSpPr>
          <p:cNvPr id="3" name="Rectangle 2">
            <a:extLst>
              <a:ext uri="{FF2B5EF4-FFF2-40B4-BE49-F238E27FC236}">
                <a16:creationId xmlns:a16="http://schemas.microsoft.com/office/drawing/2014/main" xmlns="" id="{13B10043-FD49-43A0-B6B9-A7DFFF90CA6C}"/>
              </a:ext>
            </a:extLst>
          </p:cNvPr>
          <p:cNvSpPr/>
          <p:nvPr/>
        </p:nvSpPr>
        <p:spPr>
          <a:xfrm>
            <a:off x="5857460" y="2097088"/>
            <a:ext cx="6056243" cy="3693319"/>
          </a:xfrm>
          <a:prstGeom prst="rect">
            <a:avLst/>
          </a:prstGeom>
        </p:spPr>
        <p:txBody>
          <a:bodyPr wrap="square">
            <a:spAutoFit/>
          </a:bodyPr>
          <a:lstStyle/>
          <a:p>
            <a:r>
              <a:rPr lang="en-US" dirty="0">
                <a:solidFill>
                  <a:srgbClr val="F3F3F3"/>
                </a:solidFill>
                <a:latin typeface="Arial" panose="020B0604020202020204" pitchFamily="34" charset="0"/>
              </a:rPr>
              <a:t>My journey started  3 years ago after I had my second child. I have always been into sports and working out, but I fell into a funk where my weight had just gotten to a point where I could not handle it. Finally, one day I decided I wanted to take back my health, my wealth, and my life. I started off slow with getting back into exercising and walking here and there, eating healthier and getting more rest. After doing more research and getting to know more about the nutrition part of things I put that with my fitness background and was able to lose the weight in a healthy way.</a:t>
            </a:r>
            <a:endParaRPr lang="en-US" dirty="0">
              <a:solidFill>
                <a:srgbClr val="000000"/>
              </a:solidFill>
              <a:latin typeface="Times New Roman" panose="02020603050405020304" pitchFamily="18" charset="0"/>
            </a:endParaRPr>
          </a:p>
          <a:p>
            <a:r>
              <a:rPr lang="en-US" dirty="0"/>
              <a:t/>
            </a:r>
            <a:br>
              <a:rPr lang="en-US" dirty="0"/>
            </a:br>
            <a:endParaRPr lang="en-US" dirty="0"/>
          </a:p>
        </p:txBody>
      </p:sp>
      <p:pic>
        <p:nvPicPr>
          <p:cNvPr id="1026" name="Picture 2" descr="PhotoGrid_1495555697854.jpg">
            <a:extLst>
              <a:ext uri="{FF2B5EF4-FFF2-40B4-BE49-F238E27FC236}">
                <a16:creationId xmlns:a16="http://schemas.microsoft.com/office/drawing/2014/main" xmlns="" id="{BB73F9AC-408C-4C1C-89B5-0877A18460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896" y="2247883"/>
            <a:ext cx="4452730" cy="4452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050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docProps/app.xml><?xml version="1.0" encoding="utf-8"?>
<Properties xmlns="http://schemas.openxmlformats.org/officeDocument/2006/extended-properties" xmlns:vt="http://schemas.openxmlformats.org/officeDocument/2006/docPropsVTypes">
  <Template>TM04033919[[fn=Circuit]]</Template>
  <TotalTime>484</TotalTime>
  <Words>1342</Words>
  <Application>Microsoft Office PowerPoint</Application>
  <PresentationFormat>Widescreen</PresentationFormat>
  <Paragraphs>295</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Algerian</vt:lpstr>
      <vt:lpstr>Arial</vt:lpstr>
      <vt:lpstr>Arial Rounded MT Bold</vt:lpstr>
      <vt:lpstr>Questrial</vt:lpstr>
      <vt:lpstr>Times New Roman</vt:lpstr>
      <vt:lpstr>Trebuchet MS</vt:lpstr>
      <vt:lpstr>Tw Cen MT</vt:lpstr>
      <vt:lpstr>Circuit</vt:lpstr>
      <vt:lpstr>Welcome  to Steele strong</vt:lpstr>
      <vt:lpstr>Our SPLIT routines</vt:lpstr>
      <vt:lpstr>Our Exercise program</vt:lpstr>
      <vt:lpstr>Pyramid of Success</vt:lpstr>
      <vt:lpstr>Our Nutrition Program Science based meal plan individualized to each client</vt:lpstr>
      <vt:lpstr>Accountability AND motivation</vt:lpstr>
      <vt:lpstr>The program</vt:lpstr>
      <vt:lpstr>Angela Purnell Success Stories</vt:lpstr>
      <vt:lpstr>About  Your Trainer </vt:lpstr>
      <vt:lpstr>Carlos allen</vt:lpstr>
      <vt:lpstr>Month-TO-MONTH</vt:lpstr>
      <vt:lpstr>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Steele strong</dc:title>
  <dc:creator>Latoya Allen</dc:creator>
  <cp:lastModifiedBy>Student</cp:lastModifiedBy>
  <cp:revision>27</cp:revision>
  <dcterms:created xsi:type="dcterms:W3CDTF">2017-08-04T23:15:56Z</dcterms:created>
  <dcterms:modified xsi:type="dcterms:W3CDTF">2018-06-24T21:46:56Z</dcterms:modified>
</cp:coreProperties>
</file>